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rels" ContentType="application/vnd.openxmlformats-package.relationships+xml"/>
  <Default Extension="emf" ContentType="image/x-emf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790" r:id="rId2"/>
    <p:sldId id="800" r:id="rId3"/>
    <p:sldId id="833" r:id="rId4"/>
    <p:sldId id="834" r:id="rId5"/>
    <p:sldId id="835" r:id="rId6"/>
    <p:sldId id="836" r:id="rId7"/>
    <p:sldId id="837" r:id="rId8"/>
    <p:sldId id="838" r:id="rId9"/>
    <p:sldId id="801" r:id="rId10"/>
    <p:sldId id="829" r:id="rId11"/>
    <p:sldId id="830" r:id="rId12"/>
    <p:sldId id="831" r:id="rId13"/>
    <p:sldId id="832" r:id="rId14"/>
    <p:sldId id="802" r:id="rId15"/>
    <p:sldId id="809" r:id="rId16"/>
    <p:sldId id="810" r:id="rId17"/>
    <p:sldId id="811" r:id="rId18"/>
    <p:sldId id="812" r:id="rId19"/>
    <p:sldId id="814" r:id="rId20"/>
    <p:sldId id="815" r:id="rId21"/>
    <p:sldId id="818" r:id="rId22"/>
    <p:sldId id="817" r:id="rId23"/>
    <p:sldId id="816" r:id="rId24"/>
    <p:sldId id="819" r:id="rId25"/>
    <p:sldId id="820" r:id="rId26"/>
    <p:sldId id="803" r:id="rId27"/>
    <p:sldId id="825" r:id="rId28"/>
    <p:sldId id="826" r:id="rId29"/>
    <p:sldId id="827" r:id="rId30"/>
    <p:sldId id="828" r:id="rId31"/>
    <p:sldId id="795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6">
          <p15:clr>
            <a:srgbClr val="A4A3A4"/>
          </p15:clr>
        </p15:guide>
        <p15:guide id="2" orient="horz" pos="3339">
          <p15:clr>
            <a:srgbClr val="A4A3A4"/>
          </p15:clr>
        </p15:guide>
        <p15:guide id="3" orient="horz" pos="1389">
          <p15:clr>
            <a:srgbClr val="A4A3A4"/>
          </p15:clr>
        </p15:guide>
        <p15:guide id="4" pos="5511">
          <p15:clr>
            <a:srgbClr val="A4A3A4"/>
          </p15:clr>
        </p15:guide>
        <p15:guide id="5" pos="295">
          <p15:clr>
            <a:srgbClr val="A4A3A4"/>
          </p15:clr>
        </p15:guide>
        <p15:guide id="6" pos="61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余 冬杰" initials="余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780078"/>
    <a:srgbClr val="3366FF"/>
    <a:srgbClr val="FF6600"/>
    <a:srgbClr val="FF9999"/>
    <a:srgbClr val="FFCCFF"/>
    <a:srgbClr val="99CCFF"/>
    <a:srgbClr val="3333FF"/>
    <a:srgbClr val="CCEC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5" autoAdjust="0"/>
    <p:restoredTop sz="69107" autoAdjust="0"/>
  </p:normalViewPr>
  <p:slideViewPr>
    <p:cSldViewPr>
      <p:cViewPr varScale="1">
        <p:scale>
          <a:sx n="95" d="100"/>
          <a:sy n="95" d="100"/>
        </p:scale>
        <p:origin x="696" y="184"/>
      </p:cViewPr>
      <p:guideLst>
        <p:guide orient="horz" pos="1026"/>
        <p:guide orient="horz" pos="3339"/>
        <p:guide orient="horz" pos="1389"/>
        <p:guide pos="5511"/>
        <p:guide pos="295"/>
        <p:guide pos="612"/>
      </p:guideLst>
    </p:cSldViewPr>
  </p:slideViewPr>
  <p:outlineViewPr>
    <p:cViewPr>
      <p:scale>
        <a:sx n="33" d="100"/>
        <a:sy n="33" d="100"/>
      </p:scale>
      <p:origin x="0" y="5856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648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commentAuthors" Target="commentAuthors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2899A4-3F36-468D-A111-5D9BE0070418}" type="doc">
      <dgm:prSet loTypeId="urn:microsoft.com/office/officeart/2005/8/layout/cycle6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84A673A5-DED4-4DE9-BDA3-18370297C2FA}">
      <dgm:prSet phldrT="[文本]" custT="1"/>
      <dgm:spPr/>
      <dgm:t>
        <a:bodyPr/>
        <a:lstStyle/>
        <a:p>
          <a:r>
            <a:rPr lang="zh-CN" altLang="en-US" sz="1200" b="1" dirty="0"/>
            <a:t>上课主线</a:t>
          </a:r>
        </a:p>
      </dgm:t>
    </dgm:pt>
    <dgm:pt modelId="{FD91E673-64F9-4DF3-82A1-DAD9BD41BB5E}" type="parTrans" cxnId="{55BED5EC-815A-4F83-B8B3-D7CAE6E3EB0C}">
      <dgm:prSet/>
      <dgm:spPr/>
      <dgm:t>
        <a:bodyPr/>
        <a:lstStyle/>
        <a:p>
          <a:endParaRPr lang="zh-CN" altLang="en-US" sz="1800" b="1"/>
        </a:p>
      </dgm:t>
    </dgm:pt>
    <dgm:pt modelId="{33BA3E73-53A4-4372-835D-2310DF1D2C85}" type="sibTrans" cxnId="{55BED5EC-815A-4F83-B8B3-D7CAE6E3EB0C}">
      <dgm:prSet/>
      <dgm:spPr/>
      <dgm:t>
        <a:bodyPr/>
        <a:lstStyle/>
        <a:p>
          <a:endParaRPr lang="zh-CN" altLang="en-US" sz="1800" b="1"/>
        </a:p>
      </dgm:t>
    </dgm:pt>
    <dgm:pt modelId="{E1EA9F38-6B64-4EB8-AD19-9C85646B64B0}">
      <dgm:prSet phldrT="[文本]" custT="1"/>
      <dgm:spPr/>
      <dgm:t>
        <a:bodyPr/>
        <a:lstStyle/>
        <a:p>
          <a:r>
            <a:rPr lang="zh-CN" altLang="en-US" sz="1200" b="1" dirty="0"/>
            <a:t>社团支线</a:t>
          </a:r>
        </a:p>
      </dgm:t>
    </dgm:pt>
    <dgm:pt modelId="{4E5FC646-3F43-4C2C-823E-19523EA3715A}" type="parTrans" cxnId="{AEC3ED10-2B4C-4ED8-B426-D3F83A96D520}">
      <dgm:prSet/>
      <dgm:spPr/>
      <dgm:t>
        <a:bodyPr/>
        <a:lstStyle/>
        <a:p>
          <a:endParaRPr lang="zh-CN" altLang="en-US" sz="1800" b="1"/>
        </a:p>
      </dgm:t>
    </dgm:pt>
    <dgm:pt modelId="{91A4F986-F9F3-43F5-8020-3EEA25B78563}" type="sibTrans" cxnId="{AEC3ED10-2B4C-4ED8-B426-D3F83A96D520}">
      <dgm:prSet/>
      <dgm:spPr/>
      <dgm:t>
        <a:bodyPr/>
        <a:lstStyle/>
        <a:p>
          <a:endParaRPr lang="zh-CN" altLang="en-US" sz="1800" b="1"/>
        </a:p>
      </dgm:t>
    </dgm:pt>
    <dgm:pt modelId="{A0E3DBBF-F465-4E88-9838-7D4C8C00CBB4}">
      <dgm:prSet phldrT="[文本]" custT="1"/>
      <dgm:spPr/>
      <dgm:t>
        <a:bodyPr/>
        <a:lstStyle/>
        <a:p>
          <a:r>
            <a:rPr lang="zh-CN" altLang="en-US" sz="1200" b="1" dirty="0"/>
            <a:t>科研支线</a:t>
          </a:r>
        </a:p>
      </dgm:t>
    </dgm:pt>
    <dgm:pt modelId="{F324E83E-3900-45CB-A879-5F25331DFA18}" type="parTrans" cxnId="{E81884B2-662B-43E1-B4EB-5D3C2AB24FBB}">
      <dgm:prSet/>
      <dgm:spPr/>
      <dgm:t>
        <a:bodyPr/>
        <a:lstStyle/>
        <a:p>
          <a:endParaRPr lang="zh-CN" altLang="en-US" sz="1800" b="1"/>
        </a:p>
      </dgm:t>
    </dgm:pt>
    <dgm:pt modelId="{D3C4D749-1D4B-4ABF-B941-D980044722BC}" type="sibTrans" cxnId="{E81884B2-662B-43E1-B4EB-5D3C2AB24FBB}">
      <dgm:prSet/>
      <dgm:spPr/>
      <dgm:t>
        <a:bodyPr/>
        <a:lstStyle/>
        <a:p>
          <a:endParaRPr lang="zh-CN" altLang="en-US" sz="1800" b="1"/>
        </a:p>
      </dgm:t>
    </dgm:pt>
    <dgm:pt modelId="{EE7BD2C8-10F6-4C2A-B612-9E8DE07B8F8C}">
      <dgm:prSet phldrT="[文本]" custT="1"/>
      <dgm:spPr/>
      <dgm:t>
        <a:bodyPr/>
        <a:lstStyle/>
        <a:p>
          <a:r>
            <a:rPr lang="zh-CN" altLang="en-US" sz="1200" b="1" dirty="0" smtClean="0"/>
            <a:t>科创支线</a:t>
          </a:r>
          <a:endParaRPr lang="zh-CN" altLang="en-US" sz="1200" b="1" dirty="0"/>
        </a:p>
      </dgm:t>
    </dgm:pt>
    <dgm:pt modelId="{6ADDD4FE-F6EE-4247-A2A2-BF5ED148766A}" type="parTrans" cxnId="{768B21B3-8614-47F1-AFF6-28262CD1C512}">
      <dgm:prSet/>
      <dgm:spPr/>
      <dgm:t>
        <a:bodyPr/>
        <a:lstStyle/>
        <a:p>
          <a:endParaRPr lang="zh-CN" altLang="en-US" sz="1800" b="1"/>
        </a:p>
      </dgm:t>
    </dgm:pt>
    <dgm:pt modelId="{B2811A74-A218-4C6C-8609-B472161E15C0}" type="sibTrans" cxnId="{768B21B3-8614-47F1-AFF6-28262CD1C512}">
      <dgm:prSet/>
      <dgm:spPr/>
      <dgm:t>
        <a:bodyPr/>
        <a:lstStyle/>
        <a:p>
          <a:endParaRPr lang="zh-CN" altLang="en-US" sz="1800" b="1"/>
        </a:p>
      </dgm:t>
    </dgm:pt>
    <dgm:pt modelId="{63585294-A080-4DFE-BC54-8B9C34BED4D5}">
      <dgm:prSet phldrT="[文本]" custT="1"/>
      <dgm:spPr/>
      <dgm:t>
        <a:bodyPr/>
        <a:lstStyle/>
        <a:p>
          <a:r>
            <a:rPr lang="zh-CN" altLang="en-US" sz="1200" b="1" dirty="0"/>
            <a:t>社工支线</a:t>
          </a:r>
        </a:p>
      </dgm:t>
    </dgm:pt>
    <dgm:pt modelId="{DA5E736A-5CC6-4B84-B4A0-85487C125204}" type="parTrans" cxnId="{AA95A70A-2F6A-4A69-ABA2-93ECFC1D924A}">
      <dgm:prSet/>
      <dgm:spPr/>
      <dgm:t>
        <a:bodyPr/>
        <a:lstStyle/>
        <a:p>
          <a:endParaRPr lang="zh-CN" altLang="en-US" sz="1800" b="1"/>
        </a:p>
      </dgm:t>
    </dgm:pt>
    <dgm:pt modelId="{7804AE6F-CE85-4B2D-878E-50B25B0281F3}" type="sibTrans" cxnId="{AA95A70A-2F6A-4A69-ABA2-93ECFC1D924A}">
      <dgm:prSet/>
      <dgm:spPr/>
      <dgm:t>
        <a:bodyPr/>
        <a:lstStyle/>
        <a:p>
          <a:endParaRPr lang="zh-CN" altLang="en-US" sz="1800" b="1"/>
        </a:p>
      </dgm:t>
    </dgm:pt>
    <dgm:pt modelId="{463450B8-EF36-4755-9D6A-E73FED0AA92B}" type="pres">
      <dgm:prSet presAssocID="{3B2899A4-3F36-468D-A111-5D9BE0070418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7CA4CDA-2714-47A0-90A5-D3EF81AD0E01}" type="pres">
      <dgm:prSet presAssocID="{84A673A5-DED4-4DE9-BDA3-18370297C2F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A3A0DA-FA51-4EEF-8DF7-BD5B2FDF4BCA}" type="pres">
      <dgm:prSet presAssocID="{84A673A5-DED4-4DE9-BDA3-18370297C2FA}" presName="spNode" presStyleCnt="0"/>
      <dgm:spPr/>
    </dgm:pt>
    <dgm:pt modelId="{B5617406-E57D-43C1-95A3-706F3F8D0DA1}" type="pres">
      <dgm:prSet presAssocID="{33BA3E73-53A4-4372-835D-2310DF1D2C85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5CEE1624-C31F-4AB2-85F9-FDB5F73FF9DC}" type="pres">
      <dgm:prSet presAssocID="{E1EA9F38-6B64-4EB8-AD19-9C85646B64B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34A199-4A48-4D9D-B3D6-A08C0A67A280}" type="pres">
      <dgm:prSet presAssocID="{E1EA9F38-6B64-4EB8-AD19-9C85646B64B0}" presName="spNode" presStyleCnt="0"/>
      <dgm:spPr/>
    </dgm:pt>
    <dgm:pt modelId="{C3F1D632-5160-4F37-9DB2-5FD2E739E9B9}" type="pres">
      <dgm:prSet presAssocID="{91A4F986-F9F3-43F5-8020-3EEA25B78563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4ADBB52B-2DA4-4BDB-89B1-B8F5F6F98523}" type="pres">
      <dgm:prSet presAssocID="{A0E3DBBF-F465-4E88-9838-7D4C8C00CBB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44F9FC4-C01F-48D4-9D2D-43906C043D4D}" type="pres">
      <dgm:prSet presAssocID="{A0E3DBBF-F465-4E88-9838-7D4C8C00CBB4}" presName="spNode" presStyleCnt="0"/>
      <dgm:spPr/>
    </dgm:pt>
    <dgm:pt modelId="{AC639BB1-A0F5-49B2-82C4-25135E92FA8F}" type="pres">
      <dgm:prSet presAssocID="{D3C4D749-1D4B-4ABF-B941-D980044722BC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CCB4715D-8ECA-4572-B7A3-DE83C43C118F}" type="pres">
      <dgm:prSet presAssocID="{EE7BD2C8-10F6-4C2A-B612-9E8DE07B8F8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24130E-FA01-4CB5-B758-CF91A5A77877}" type="pres">
      <dgm:prSet presAssocID="{EE7BD2C8-10F6-4C2A-B612-9E8DE07B8F8C}" presName="spNode" presStyleCnt="0"/>
      <dgm:spPr/>
    </dgm:pt>
    <dgm:pt modelId="{530EECA5-AAC0-4A10-93F9-34AE8395BCAB}" type="pres">
      <dgm:prSet presAssocID="{B2811A74-A218-4C6C-8609-B472161E15C0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C66C133C-7250-4945-B27B-766B14107C5E}" type="pres">
      <dgm:prSet presAssocID="{63585294-A080-4DFE-BC54-8B9C34BED4D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952E582-3FE8-45CD-A437-7CA0257D5639}" type="pres">
      <dgm:prSet presAssocID="{63585294-A080-4DFE-BC54-8B9C34BED4D5}" presName="spNode" presStyleCnt="0"/>
      <dgm:spPr/>
    </dgm:pt>
    <dgm:pt modelId="{A54BA8CC-D1BE-4F9A-84FF-1350F93B79A4}" type="pres">
      <dgm:prSet presAssocID="{7804AE6F-CE85-4B2D-878E-50B25B0281F3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B5E52B91-9A39-4CD7-AA01-5C4DEAD91F57}" type="presOf" srcId="{33BA3E73-53A4-4372-835D-2310DF1D2C85}" destId="{B5617406-E57D-43C1-95A3-706F3F8D0DA1}" srcOrd="0" destOrd="0" presId="urn:microsoft.com/office/officeart/2005/8/layout/cycle6"/>
    <dgm:cxn modelId="{E81884B2-662B-43E1-B4EB-5D3C2AB24FBB}" srcId="{3B2899A4-3F36-468D-A111-5D9BE0070418}" destId="{A0E3DBBF-F465-4E88-9838-7D4C8C00CBB4}" srcOrd="2" destOrd="0" parTransId="{F324E83E-3900-45CB-A879-5F25331DFA18}" sibTransId="{D3C4D749-1D4B-4ABF-B941-D980044722BC}"/>
    <dgm:cxn modelId="{AEC3ED10-2B4C-4ED8-B426-D3F83A96D520}" srcId="{3B2899A4-3F36-468D-A111-5D9BE0070418}" destId="{E1EA9F38-6B64-4EB8-AD19-9C85646B64B0}" srcOrd="1" destOrd="0" parTransId="{4E5FC646-3F43-4C2C-823E-19523EA3715A}" sibTransId="{91A4F986-F9F3-43F5-8020-3EEA25B78563}"/>
    <dgm:cxn modelId="{58E0A7EB-5565-4DAC-B873-F68B79795A89}" type="presOf" srcId="{7804AE6F-CE85-4B2D-878E-50B25B0281F3}" destId="{A54BA8CC-D1BE-4F9A-84FF-1350F93B79A4}" srcOrd="0" destOrd="0" presId="urn:microsoft.com/office/officeart/2005/8/layout/cycle6"/>
    <dgm:cxn modelId="{B28F6E08-EB67-4309-9DAB-5A6CE28E0A82}" type="presOf" srcId="{3B2899A4-3F36-468D-A111-5D9BE0070418}" destId="{463450B8-EF36-4755-9D6A-E73FED0AA92B}" srcOrd="0" destOrd="0" presId="urn:microsoft.com/office/officeart/2005/8/layout/cycle6"/>
    <dgm:cxn modelId="{39218558-D04B-40CD-BD60-C800E8534FCE}" type="presOf" srcId="{91A4F986-F9F3-43F5-8020-3EEA25B78563}" destId="{C3F1D632-5160-4F37-9DB2-5FD2E739E9B9}" srcOrd="0" destOrd="0" presId="urn:microsoft.com/office/officeart/2005/8/layout/cycle6"/>
    <dgm:cxn modelId="{4A601FF3-3221-4BD3-8A57-66FDE56854BB}" type="presOf" srcId="{D3C4D749-1D4B-4ABF-B941-D980044722BC}" destId="{AC639BB1-A0F5-49B2-82C4-25135E92FA8F}" srcOrd="0" destOrd="0" presId="urn:microsoft.com/office/officeart/2005/8/layout/cycle6"/>
    <dgm:cxn modelId="{55BED5EC-815A-4F83-B8B3-D7CAE6E3EB0C}" srcId="{3B2899A4-3F36-468D-A111-5D9BE0070418}" destId="{84A673A5-DED4-4DE9-BDA3-18370297C2FA}" srcOrd="0" destOrd="0" parTransId="{FD91E673-64F9-4DF3-82A1-DAD9BD41BB5E}" sibTransId="{33BA3E73-53A4-4372-835D-2310DF1D2C85}"/>
    <dgm:cxn modelId="{C8F13678-7898-4D89-BA7E-FA322803831E}" type="presOf" srcId="{EE7BD2C8-10F6-4C2A-B612-9E8DE07B8F8C}" destId="{CCB4715D-8ECA-4572-B7A3-DE83C43C118F}" srcOrd="0" destOrd="0" presId="urn:microsoft.com/office/officeart/2005/8/layout/cycle6"/>
    <dgm:cxn modelId="{85EB8649-7AF7-4312-AFA9-8C19113A780A}" type="presOf" srcId="{A0E3DBBF-F465-4E88-9838-7D4C8C00CBB4}" destId="{4ADBB52B-2DA4-4BDB-89B1-B8F5F6F98523}" srcOrd="0" destOrd="0" presId="urn:microsoft.com/office/officeart/2005/8/layout/cycle6"/>
    <dgm:cxn modelId="{768B21B3-8614-47F1-AFF6-28262CD1C512}" srcId="{3B2899A4-3F36-468D-A111-5D9BE0070418}" destId="{EE7BD2C8-10F6-4C2A-B612-9E8DE07B8F8C}" srcOrd="3" destOrd="0" parTransId="{6ADDD4FE-F6EE-4247-A2A2-BF5ED148766A}" sibTransId="{B2811A74-A218-4C6C-8609-B472161E15C0}"/>
    <dgm:cxn modelId="{A50B774F-A040-4DD8-97EC-5C5F65F668AF}" type="presOf" srcId="{63585294-A080-4DFE-BC54-8B9C34BED4D5}" destId="{C66C133C-7250-4945-B27B-766B14107C5E}" srcOrd="0" destOrd="0" presId="urn:microsoft.com/office/officeart/2005/8/layout/cycle6"/>
    <dgm:cxn modelId="{200A73D8-9592-4FB0-A0D0-D28DB4BDBB36}" type="presOf" srcId="{84A673A5-DED4-4DE9-BDA3-18370297C2FA}" destId="{77CA4CDA-2714-47A0-90A5-D3EF81AD0E01}" srcOrd="0" destOrd="0" presId="urn:microsoft.com/office/officeart/2005/8/layout/cycle6"/>
    <dgm:cxn modelId="{07FF2A8A-707A-46EF-8161-6E22C5BB543C}" type="presOf" srcId="{B2811A74-A218-4C6C-8609-B472161E15C0}" destId="{530EECA5-AAC0-4A10-93F9-34AE8395BCAB}" srcOrd="0" destOrd="0" presId="urn:microsoft.com/office/officeart/2005/8/layout/cycle6"/>
    <dgm:cxn modelId="{F3C611E3-2BBE-4AD3-AC78-C0BEA0A77503}" type="presOf" srcId="{E1EA9F38-6B64-4EB8-AD19-9C85646B64B0}" destId="{5CEE1624-C31F-4AB2-85F9-FDB5F73FF9DC}" srcOrd="0" destOrd="0" presId="urn:microsoft.com/office/officeart/2005/8/layout/cycle6"/>
    <dgm:cxn modelId="{AA95A70A-2F6A-4A69-ABA2-93ECFC1D924A}" srcId="{3B2899A4-3F36-468D-A111-5D9BE0070418}" destId="{63585294-A080-4DFE-BC54-8B9C34BED4D5}" srcOrd="4" destOrd="0" parTransId="{DA5E736A-5CC6-4B84-B4A0-85487C125204}" sibTransId="{7804AE6F-CE85-4B2D-878E-50B25B0281F3}"/>
    <dgm:cxn modelId="{64589B17-A7E0-4921-A1F1-12180287DB28}" type="presParOf" srcId="{463450B8-EF36-4755-9D6A-E73FED0AA92B}" destId="{77CA4CDA-2714-47A0-90A5-D3EF81AD0E01}" srcOrd="0" destOrd="0" presId="urn:microsoft.com/office/officeart/2005/8/layout/cycle6"/>
    <dgm:cxn modelId="{5EAC6556-9BFD-462F-B768-154B01881955}" type="presParOf" srcId="{463450B8-EF36-4755-9D6A-E73FED0AA92B}" destId="{0DA3A0DA-FA51-4EEF-8DF7-BD5B2FDF4BCA}" srcOrd="1" destOrd="0" presId="urn:microsoft.com/office/officeart/2005/8/layout/cycle6"/>
    <dgm:cxn modelId="{E7C247A8-AADA-418E-A5A7-60DF9A56DF4B}" type="presParOf" srcId="{463450B8-EF36-4755-9D6A-E73FED0AA92B}" destId="{B5617406-E57D-43C1-95A3-706F3F8D0DA1}" srcOrd="2" destOrd="0" presId="urn:microsoft.com/office/officeart/2005/8/layout/cycle6"/>
    <dgm:cxn modelId="{6A16C9E7-78F2-4713-A4FC-5B715C8DD521}" type="presParOf" srcId="{463450B8-EF36-4755-9D6A-E73FED0AA92B}" destId="{5CEE1624-C31F-4AB2-85F9-FDB5F73FF9DC}" srcOrd="3" destOrd="0" presId="urn:microsoft.com/office/officeart/2005/8/layout/cycle6"/>
    <dgm:cxn modelId="{D3AED14C-84BC-4AAC-A53C-76E0B7EA4167}" type="presParOf" srcId="{463450B8-EF36-4755-9D6A-E73FED0AA92B}" destId="{D934A199-4A48-4D9D-B3D6-A08C0A67A280}" srcOrd="4" destOrd="0" presId="urn:microsoft.com/office/officeart/2005/8/layout/cycle6"/>
    <dgm:cxn modelId="{5BFDB2BF-DA73-4EF9-9534-D8628F828F23}" type="presParOf" srcId="{463450B8-EF36-4755-9D6A-E73FED0AA92B}" destId="{C3F1D632-5160-4F37-9DB2-5FD2E739E9B9}" srcOrd="5" destOrd="0" presId="urn:microsoft.com/office/officeart/2005/8/layout/cycle6"/>
    <dgm:cxn modelId="{000359A7-6336-47C9-944C-B765FFA2B9DC}" type="presParOf" srcId="{463450B8-EF36-4755-9D6A-E73FED0AA92B}" destId="{4ADBB52B-2DA4-4BDB-89B1-B8F5F6F98523}" srcOrd="6" destOrd="0" presId="urn:microsoft.com/office/officeart/2005/8/layout/cycle6"/>
    <dgm:cxn modelId="{EB421D47-982A-49D4-B592-0A47D1677CB9}" type="presParOf" srcId="{463450B8-EF36-4755-9D6A-E73FED0AA92B}" destId="{844F9FC4-C01F-48D4-9D2D-43906C043D4D}" srcOrd="7" destOrd="0" presId="urn:microsoft.com/office/officeart/2005/8/layout/cycle6"/>
    <dgm:cxn modelId="{6BD0A566-2FD8-437F-8F47-6DEB4BF9F3EE}" type="presParOf" srcId="{463450B8-EF36-4755-9D6A-E73FED0AA92B}" destId="{AC639BB1-A0F5-49B2-82C4-25135E92FA8F}" srcOrd="8" destOrd="0" presId="urn:microsoft.com/office/officeart/2005/8/layout/cycle6"/>
    <dgm:cxn modelId="{03E9D37B-D70F-4245-8424-9CCBF2586122}" type="presParOf" srcId="{463450B8-EF36-4755-9D6A-E73FED0AA92B}" destId="{CCB4715D-8ECA-4572-B7A3-DE83C43C118F}" srcOrd="9" destOrd="0" presId="urn:microsoft.com/office/officeart/2005/8/layout/cycle6"/>
    <dgm:cxn modelId="{4DBD81E3-8F85-44B7-BFFE-E2E314FCF89C}" type="presParOf" srcId="{463450B8-EF36-4755-9D6A-E73FED0AA92B}" destId="{1024130E-FA01-4CB5-B758-CF91A5A77877}" srcOrd="10" destOrd="0" presId="urn:microsoft.com/office/officeart/2005/8/layout/cycle6"/>
    <dgm:cxn modelId="{96C26063-C823-447C-BF5B-9CE1220FC92D}" type="presParOf" srcId="{463450B8-EF36-4755-9D6A-E73FED0AA92B}" destId="{530EECA5-AAC0-4A10-93F9-34AE8395BCAB}" srcOrd="11" destOrd="0" presId="urn:microsoft.com/office/officeart/2005/8/layout/cycle6"/>
    <dgm:cxn modelId="{26795513-1FFD-4228-8973-3394F3EC6109}" type="presParOf" srcId="{463450B8-EF36-4755-9D6A-E73FED0AA92B}" destId="{C66C133C-7250-4945-B27B-766B14107C5E}" srcOrd="12" destOrd="0" presId="urn:microsoft.com/office/officeart/2005/8/layout/cycle6"/>
    <dgm:cxn modelId="{410E308D-8FF9-46F7-AABC-E589287644FC}" type="presParOf" srcId="{463450B8-EF36-4755-9D6A-E73FED0AA92B}" destId="{7952E582-3FE8-45CD-A437-7CA0257D5639}" srcOrd="13" destOrd="0" presId="urn:microsoft.com/office/officeart/2005/8/layout/cycle6"/>
    <dgm:cxn modelId="{CB1CE9E3-7E84-4B0B-868C-896097EC7694}" type="presParOf" srcId="{463450B8-EF36-4755-9D6A-E73FED0AA92B}" destId="{A54BA8CC-D1BE-4F9A-84FF-1350F93B79A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CA4CDA-2714-47A0-90A5-D3EF81AD0E01}">
      <dsp:nvSpPr>
        <dsp:cNvPr id="0" name=""/>
        <dsp:cNvSpPr/>
      </dsp:nvSpPr>
      <dsp:spPr>
        <a:xfrm>
          <a:off x="1019810" y="564"/>
          <a:ext cx="756325" cy="49161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/>
            <a:t>上课主线</a:t>
          </a:r>
        </a:p>
      </dsp:txBody>
      <dsp:txXfrm>
        <a:off x="1043808" y="24562"/>
        <a:ext cx="708329" cy="443615"/>
      </dsp:txXfrm>
    </dsp:sp>
    <dsp:sp modelId="{B5617406-E57D-43C1-95A3-706F3F8D0DA1}">
      <dsp:nvSpPr>
        <dsp:cNvPr id="0" name=""/>
        <dsp:cNvSpPr/>
      </dsp:nvSpPr>
      <dsp:spPr>
        <a:xfrm>
          <a:off x="415756" y="246370"/>
          <a:ext cx="1964432" cy="1964432"/>
        </a:xfrm>
        <a:custGeom>
          <a:avLst/>
          <a:gdLst/>
          <a:ahLst/>
          <a:cxnLst/>
          <a:rect l="0" t="0" r="0" b="0"/>
          <a:pathLst>
            <a:path>
              <a:moveTo>
                <a:pt x="1365574" y="77901"/>
              </a:moveTo>
              <a:arcTo wR="982216" hR="982216" stAng="17578389" swAng="1961549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EE1624-C31F-4AB2-85F9-FDB5F73FF9DC}">
      <dsp:nvSpPr>
        <dsp:cNvPr id="0" name=""/>
        <dsp:cNvSpPr/>
      </dsp:nvSpPr>
      <dsp:spPr>
        <a:xfrm>
          <a:off x="1953953" y="679259"/>
          <a:ext cx="756325" cy="491611"/>
        </a:xfrm>
        <a:prstGeom prst="roundRect">
          <a:avLst/>
        </a:prstGeom>
        <a:solidFill>
          <a:schemeClr val="accent2">
            <a:hueOff val="-4051890"/>
            <a:satOff val="8333"/>
            <a:lumOff val="-6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/>
            <a:t>社团支线</a:t>
          </a:r>
        </a:p>
      </dsp:txBody>
      <dsp:txXfrm>
        <a:off x="1977951" y="703257"/>
        <a:ext cx="708329" cy="443615"/>
      </dsp:txXfrm>
    </dsp:sp>
    <dsp:sp modelId="{C3F1D632-5160-4F37-9DB2-5FD2E739E9B9}">
      <dsp:nvSpPr>
        <dsp:cNvPr id="0" name=""/>
        <dsp:cNvSpPr/>
      </dsp:nvSpPr>
      <dsp:spPr>
        <a:xfrm>
          <a:off x="415756" y="246370"/>
          <a:ext cx="1964432" cy="1964432"/>
        </a:xfrm>
        <a:custGeom>
          <a:avLst/>
          <a:gdLst/>
          <a:ahLst/>
          <a:cxnLst/>
          <a:rect l="0" t="0" r="0" b="0"/>
          <a:pathLst>
            <a:path>
              <a:moveTo>
                <a:pt x="1963084" y="930778"/>
              </a:moveTo>
              <a:arcTo wR="982216" hR="982216" stAng="21419888" swAng="2196311"/>
            </a:path>
          </a:pathLst>
        </a:custGeom>
        <a:noFill/>
        <a:ln w="9525" cap="flat" cmpd="sng" algn="ctr">
          <a:solidFill>
            <a:schemeClr val="accent2">
              <a:hueOff val="-4051890"/>
              <a:satOff val="8333"/>
              <a:lumOff val="-6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DBB52B-2DA4-4BDB-89B1-B8F5F6F98523}">
      <dsp:nvSpPr>
        <dsp:cNvPr id="0" name=""/>
        <dsp:cNvSpPr/>
      </dsp:nvSpPr>
      <dsp:spPr>
        <a:xfrm>
          <a:off x="1597142" y="1777410"/>
          <a:ext cx="756325" cy="491611"/>
        </a:xfrm>
        <a:prstGeom prst="roundRect">
          <a:avLst/>
        </a:prstGeom>
        <a:solidFill>
          <a:schemeClr val="accent2">
            <a:hueOff val="-8103780"/>
            <a:satOff val="16667"/>
            <a:lumOff val="-1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/>
            <a:t>科研支线</a:t>
          </a:r>
        </a:p>
      </dsp:txBody>
      <dsp:txXfrm>
        <a:off x="1621140" y="1801408"/>
        <a:ext cx="708329" cy="443615"/>
      </dsp:txXfrm>
    </dsp:sp>
    <dsp:sp modelId="{AC639BB1-A0F5-49B2-82C4-25135E92FA8F}">
      <dsp:nvSpPr>
        <dsp:cNvPr id="0" name=""/>
        <dsp:cNvSpPr/>
      </dsp:nvSpPr>
      <dsp:spPr>
        <a:xfrm>
          <a:off x="415756" y="246370"/>
          <a:ext cx="1964432" cy="1964432"/>
        </a:xfrm>
        <a:custGeom>
          <a:avLst/>
          <a:gdLst/>
          <a:ahLst/>
          <a:cxnLst/>
          <a:rect l="0" t="0" r="0" b="0"/>
          <a:pathLst>
            <a:path>
              <a:moveTo>
                <a:pt x="1177483" y="1944826"/>
              </a:moveTo>
              <a:arcTo wR="982216" hR="982216" stAng="4711983" swAng="1376035"/>
            </a:path>
          </a:pathLst>
        </a:custGeom>
        <a:noFill/>
        <a:ln w="9525" cap="flat" cmpd="sng" algn="ctr">
          <a:solidFill>
            <a:schemeClr val="accent2">
              <a:hueOff val="-8103780"/>
              <a:satOff val="16667"/>
              <a:lumOff val="-12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B4715D-8ECA-4572-B7A3-DE83C43C118F}">
      <dsp:nvSpPr>
        <dsp:cNvPr id="0" name=""/>
        <dsp:cNvSpPr/>
      </dsp:nvSpPr>
      <dsp:spPr>
        <a:xfrm>
          <a:off x="442478" y="1777410"/>
          <a:ext cx="756325" cy="491611"/>
        </a:xfrm>
        <a:prstGeom prst="roundRect">
          <a:avLst/>
        </a:prstGeom>
        <a:solidFill>
          <a:schemeClr val="accent2">
            <a:hueOff val="-12155671"/>
            <a:satOff val="25001"/>
            <a:lumOff val="-191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 smtClean="0"/>
            <a:t>科创支线</a:t>
          </a:r>
          <a:endParaRPr lang="zh-CN" altLang="en-US" sz="1200" b="1" kern="1200" dirty="0"/>
        </a:p>
      </dsp:txBody>
      <dsp:txXfrm>
        <a:off x="466476" y="1801408"/>
        <a:ext cx="708329" cy="443615"/>
      </dsp:txXfrm>
    </dsp:sp>
    <dsp:sp modelId="{530EECA5-AAC0-4A10-93F9-34AE8395BCAB}">
      <dsp:nvSpPr>
        <dsp:cNvPr id="0" name=""/>
        <dsp:cNvSpPr/>
      </dsp:nvSpPr>
      <dsp:spPr>
        <a:xfrm>
          <a:off x="415756" y="246370"/>
          <a:ext cx="1964432" cy="1964432"/>
        </a:xfrm>
        <a:custGeom>
          <a:avLst/>
          <a:gdLst/>
          <a:ahLst/>
          <a:cxnLst/>
          <a:rect l="0" t="0" r="0" b="0"/>
          <a:pathLst>
            <a:path>
              <a:moveTo>
                <a:pt x="164138" y="1525813"/>
              </a:moveTo>
              <a:arcTo wR="982216" hR="982216" stAng="8783801" swAng="2196311"/>
            </a:path>
          </a:pathLst>
        </a:custGeom>
        <a:noFill/>
        <a:ln w="9525" cap="flat" cmpd="sng" algn="ctr">
          <a:solidFill>
            <a:schemeClr val="accent2">
              <a:hueOff val="-12155671"/>
              <a:satOff val="25001"/>
              <a:lumOff val="-191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C133C-7250-4945-B27B-766B14107C5E}">
      <dsp:nvSpPr>
        <dsp:cNvPr id="0" name=""/>
        <dsp:cNvSpPr/>
      </dsp:nvSpPr>
      <dsp:spPr>
        <a:xfrm>
          <a:off x="85667" y="679259"/>
          <a:ext cx="756325" cy="491611"/>
        </a:xfrm>
        <a:prstGeom prst="roundRect">
          <a:avLst/>
        </a:prstGeom>
        <a:solidFill>
          <a:schemeClr val="accent2">
            <a:hueOff val="-16207560"/>
            <a:satOff val="33334"/>
            <a:lumOff val="-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b="1" kern="1200" dirty="0"/>
            <a:t>社工支线</a:t>
          </a:r>
        </a:p>
      </dsp:txBody>
      <dsp:txXfrm>
        <a:off x="109665" y="703257"/>
        <a:ext cx="708329" cy="443615"/>
      </dsp:txXfrm>
    </dsp:sp>
    <dsp:sp modelId="{A54BA8CC-D1BE-4F9A-84FF-1350F93B79A4}">
      <dsp:nvSpPr>
        <dsp:cNvPr id="0" name=""/>
        <dsp:cNvSpPr/>
      </dsp:nvSpPr>
      <dsp:spPr>
        <a:xfrm>
          <a:off x="415756" y="246370"/>
          <a:ext cx="1964432" cy="1964432"/>
        </a:xfrm>
        <a:custGeom>
          <a:avLst/>
          <a:gdLst/>
          <a:ahLst/>
          <a:cxnLst/>
          <a:rect l="0" t="0" r="0" b="0"/>
          <a:pathLst>
            <a:path>
              <a:moveTo>
                <a:pt x="171141" y="428225"/>
              </a:moveTo>
              <a:arcTo wR="982216" hR="982216" stAng="12860062" swAng="1961549"/>
            </a:path>
          </a:pathLst>
        </a:custGeom>
        <a:noFill/>
        <a:ln w="9525" cap="flat" cmpd="sng" algn="ctr">
          <a:solidFill>
            <a:schemeClr val="accent2">
              <a:hueOff val="-16207560"/>
              <a:satOff val="33334"/>
              <a:lumOff val="-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07EB2C3-9F13-4D65-B011-CAA378618BF9}" type="datetimeFigureOut">
              <a:rPr lang="zh-CN" altLang="en-US"/>
              <a:pPr>
                <a:defRPr/>
              </a:pPr>
              <a:t>2019/12/30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26CE6F5-CD1D-4610-BD8F-935AC84C38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415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5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不是最小单元，因为每个人负责的功能一个类搞不定。也不是大范围的集成测试，因为在集成测试中玩到自己负责的部分非常花时间。聪明的</a:t>
            </a:r>
            <a:r>
              <a:rPr lang="en-US" altLang="zh-CN" dirty="0" err="1" smtClean="0"/>
              <a:t>lyh</a:t>
            </a:r>
            <a:r>
              <a:rPr lang="zh-CN" altLang="en-US" dirty="0" smtClean="0"/>
              <a:t>实现了存档功能。比如说我负责的部分在第二周的第一天才会发生，那我就在这之前存档，更改代码之后只需要读档就可以进行测试。小范围的集成测试主要是为了检验自己负责的部分能否整场运行。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9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好的，接下来由我介绍我们项目需求与设计。首先是软件意义，我们的游戏目的是给新生提前体验清华生活、或是给毕业校友以及我们人生重来、以及给校外的朋友体验。软件的创新之处有很多，例如我们的四个支线剧情台本是原创的、剧情内部集成了小游戏、游戏还有我们编写的结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414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用例部分，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上是我们的开始与社工支线的用例，这是其中的一部分，下方是我们的用例图。我们开发了存档功能，因此开始游戏时有个和外部交互的过程。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4682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接下来是类图部分。我们的写的类非常多，在这里只能截取一部分。负责绘图的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部分在绘图基类上派生出宿舍教室会议室等场景，这些类的主要方法是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repaint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绘制函数以及鼠标监听。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1541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部分同理，主要方法是负责数据处理更新的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，在画面绘制、玩家操作之后执行。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8548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内置游戏是单独的一个模块，游戏不同会带来不同的方法。这里我们不一一介绍。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51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包图部分，主循环是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包，他会使用下属的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包推进游戏，这些包都会使用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DataPack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包对玩家属性进行更新。这些包也会使用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tool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包，做一些共同需要的操作比如鼠标监听。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包还需要使用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finalbird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内嵌游戏。以上是需求与设计部分，谢谢。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21717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39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26CE6F5-CD1D-4610-BD8F-935AC84C3853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069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Users\Christina\Desktop\图片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93210" y="98612"/>
            <a:ext cx="2577666" cy="882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3"/>
          <p:cNvSpPr/>
          <p:nvPr userDrawn="1"/>
        </p:nvSpPr>
        <p:spPr>
          <a:xfrm>
            <a:off x="395288" y="3068638"/>
            <a:ext cx="8399462" cy="46037"/>
          </a:xfrm>
          <a:prstGeom prst="rect">
            <a:avLst/>
          </a:prstGeom>
          <a:gradFill>
            <a:gsLst>
              <a:gs pos="0">
                <a:srgbClr val="780078">
                  <a:alpha val="0"/>
                </a:srgbClr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74441"/>
            <a:ext cx="7772400" cy="794519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2800" b="1" cap="none" spc="50">
                <a:ln w="11430"/>
                <a:solidFill>
                  <a:srgbClr val="780078"/>
                </a:solidFill>
                <a:effectLst/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526160"/>
            <a:ext cx="6400800" cy="19190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9006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2400" b="1" cap="none" spc="50" baseline="0">
                <a:ln w="11430">
                  <a:noFill/>
                </a:ln>
                <a:solidFill>
                  <a:srgbClr val="780078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303614"/>
          </a:xfrm>
          <a:prstGeom prst="rect">
            <a:avLst/>
          </a:prstGeom>
        </p:spPr>
        <p:txBody>
          <a:bodyPr/>
          <a:lstStyle>
            <a:lvl1pPr>
              <a:buClr>
                <a:srgbClr val="780078"/>
              </a:buClr>
              <a:buFont typeface="Wingdings" pitchFamily="2" charset="2"/>
              <a:buChar char="p"/>
              <a:defRPr sz="2200" b="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>
              <a:buClr>
                <a:srgbClr val="780078"/>
              </a:buClr>
              <a:buFont typeface="Wingdings" panose="05000000000000000000" pitchFamily="2" charset="2"/>
              <a:buChar char="§"/>
              <a:defRPr sz="2000" b="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24325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rgbClr val="78007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24138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rgbClr val="780078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26120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457200" y="1052736"/>
            <a:ext cx="4076700" cy="5303614"/>
          </a:xfrm>
          <a:prstGeom prst="rect">
            <a:avLst/>
          </a:prstGeom>
        </p:spPr>
        <p:txBody>
          <a:bodyPr/>
          <a:lstStyle>
            <a:lvl1pPr>
              <a:buClr>
                <a:srgbClr val="780078"/>
              </a:buClr>
              <a:buFont typeface="Wingdings" pitchFamily="2" charset="2"/>
              <a:buChar char="p"/>
              <a:defRPr sz="2200" b="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>
              <a:buClr>
                <a:srgbClr val="780078"/>
              </a:buClr>
              <a:buFont typeface="Wingdings" panose="05000000000000000000" pitchFamily="2" charset="2"/>
              <a:buChar char="§"/>
              <a:defRPr sz="2000" b="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2"/>
          </p:nvPr>
        </p:nvSpPr>
        <p:spPr>
          <a:xfrm>
            <a:off x="4686300" y="1066800"/>
            <a:ext cx="4076700" cy="5303614"/>
          </a:xfrm>
          <a:prstGeom prst="rect">
            <a:avLst/>
          </a:prstGeom>
        </p:spPr>
        <p:txBody>
          <a:bodyPr/>
          <a:lstStyle>
            <a:lvl1pPr>
              <a:buClr>
                <a:srgbClr val="780078"/>
              </a:buClr>
              <a:buFont typeface="Wingdings" pitchFamily="2" charset="2"/>
              <a:buChar char="p"/>
              <a:defRPr sz="2200" b="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>
              <a:buClr>
                <a:srgbClr val="780078"/>
              </a:buClr>
              <a:buFont typeface="Wingdings" panose="05000000000000000000" pitchFamily="2" charset="2"/>
              <a:buChar char="§"/>
              <a:defRPr sz="2000" b="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9006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2400" b="1" cap="none" spc="50" baseline="0">
                <a:ln w="11430">
                  <a:noFill/>
                </a:ln>
                <a:solidFill>
                  <a:srgbClr val="780078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338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066800"/>
            <a:ext cx="3008313" cy="50593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solidFill>
                  <a:srgbClr val="780078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9006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2400" b="1" cap="none" spc="50" baseline="0">
                <a:ln w="11430">
                  <a:noFill/>
                </a:ln>
                <a:solidFill>
                  <a:srgbClr val="780078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1"/>
          </p:nvPr>
        </p:nvSpPr>
        <p:spPr>
          <a:xfrm>
            <a:off x="3619500" y="1052736"/>
            <a:ext cx="5067300" cy="5303614"/>
          </a:xfrm>
          <a:prstGeom prst="rect">
            <a:avLst/>
          </a:prstGeom>
        </p:spPr>
        <p:txBody>
          <a:bodyPr/>
          <a:lstStyle>
            <a:lvl1pPr>
              <a:buClr>
                <a:srgbClr val="780078"/>
              </a:buClr>
              <a:buFont typeface="Wingdings" pitchFamily="2" charset="2"/>
              <a:buChar char="p"/>
              <a:defRPr sz="2200" b="1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1pPr>
            <a:lvl2pPr marL="742950" indent="-285750"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</a:defRPr>
            </a:lvl2pPr>
            <a:lvl3pPr marL="1143000" indent="-228600">
              <a:buClr>
                <a:srgbClr val="780078"/>
              </a:buClr>
              <a:buFont typeface="Wingdings" panose="05000000000000000000" pitchFamily="2" charset="2"/>
              <a:buChar char="§"/>
              <a:defRPr sz="2000" b="0" baseline="0">
                <a:solidFill>
                  <a:schemeClr val="tx1"/>
                </a:solidFill>
                <a:latin typeface="Arial" panose="020B0604020202020204" pitchFamily="34" charset="0"/>
              </a:defRPr>
            </a:lvl3pPr>
          </a:lstStyle>
          <a:p>
            <a:pPr lvl="0"/>
            <a:r>
              <a:rPr lang="en-US" altLang="zh-CN" dirty="0"/>
              <a:t>Click to 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3931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490066"/>
          </a:xfrm>
          <a:prstGeom prst="rect">
            <a:avLst/>
          </a:prstGeom>
        </p:spPr>
        <p:txBody>
          <a:bodyPr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>
            <a:lvl1pPr algn="ctr">
              <a:defRPr sz="2400" b="1" cap="none" spc="50" baseline="0">
                <a:ln w="11430">
                  <a:noFill/>
                </a:ln>
                <a:solidFill>
                  <a:srgbClr val="780078"/>
                </a:solidFill>
                <a:effectLst/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54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324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3001963"/>
            <a:ext cx="9124950" cy="1147762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灯片编号占位符 5"/>
          <p:cNvSpPr txBox="1">
            <a:spLocks/>
          </p:cNvSpPr>
          <p:nvPr userDrawn="1"/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fontAlgn="auto">
              <a:spcBef>
                <a:spcPts val="0"/>
              </a:spcBef>
              <a:spcAft>
                <a:spcPts val="0"/>
              </a:spcAft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747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2362200"/>
            <a:ext cx="9124950" cy="1147762"/>
          </a:xfrm>
          <a:prstGeom prst="rect">
            <a:avLst/>
          </a:prstGeom>
          <a:solidFill>
            <a:srgbClr val="7030A0"/>
          </a:solidFill>
          <a:ln w="57150">
            <a:solidFill>
              <a:srgbClr val="7030A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7" name="Picture 6" descr="C:\Users\Christina\Desktop\图片1.jp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56875"/>
            <a:ext cx="2060476" cy="70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 userDrawn="1"/>
        </p:nvSpPr>
        <p:spPr>
          <a:xfrm>
            <a:off x="-11113" y="790575"/>
            <a:ext cx="8399463" cy="46038"/>
          </a:xfrm>
          <a:prstGeom prst="rect">
            <a:avLst/>
          </a:prstGeom>
          <a:gradFill>
            <a:gsLst>
              <a:gs pos="0">
                <a:srgbClr val="780078"/>
              </a:gs>
              <a:gs pos="50000">
                <a:srgbClr val="780078"/>
              </a:gs>
              <a:gs pos="100000">
                <a:srgbClr val="780078">
                  <a:alpha val="0"/>
                </a:srgbClr>
              </a:gs>
            </a:gsLst>
            <a:lin ang="0" scaled="0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24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558213" y="6492875"/>
            <a:ext cx="585787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 sz="1600">
                <a:latin typeface="+mn-lt"/>
                <a:ea typeface="+mn-ea"/>
              </a:defRPr>
            </a:lvl1pPr>
          </a:lstStyle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3" name="Text Box 10"/>
          <p:cNvSpPr txBox="1">
            <a:spLocks noChangeArrowheads="1"/>
          </p:cNvSpPr>
          <p:nvPr userDrawn="1"/>
        </p:nvSpPr>
        <p:spPr bwMode="auto">
          <a:xfrm>
            <a:off x="0" y="6544328"/>
            <a:ext cx="9144000" cy="264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20000"/>
              </a:spcBef>
              <a:buSzPct val="100000"/>
              <a:buFont typeface="Wingdings" pitchFamily="2" charset="2"/>
              <a:buNone/>
              <a:defRPr/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秋 </a:t>
            </a:r>
            <a:r>
              <a:rPr lang="en-US" altLang="zh-CN" sz="1400" kern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· 【</a:t>
            </a:r>
            <a:r>
              <a:rPr lang="zh-CN" altLang="en-US" sz="1400" kern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在座各位只有我们是辣鸡</a:t>
            </a:r>
            <a:r>
              <a:rPr lang="en-US" altLang="zh-CN" sz="1400" kern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】</a:t>
            </a:r>
            <a:r>
              <a:rPr lang="zh-CN" altLang="en-US" sz="1400" kern="12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组</a:t>
            </a:r>
            <a:endParaRPr lang="zh-CN" altLang="en-US" sz="1400" kern="1200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6" r:id="rId7"/>
    <p:sldLayoutId id="2147483695" r:id="rId8"/>
    <p:sldLayoutId id="2147483697" r:id="rId9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gif"/><Relationship Id="rId6" Type="http://schemas.openxmlformats.org/officeDocument/2006/relationships/image" Target="../media/image16.jpe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png"/><Relationship Id="rId11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4" Type="http://schemas.openxmlformats.org/officeDocument/2006/relationships/tags" Target="../tags/tag20.xml"/><Relationship Id="rId5" Type="http://schemas.openxmlformats.org/officeDocument/2006/relationships/tags" Target="../tags/tag21.xml"/><Relationship Id="rId6" Type="http://schemas.openxmlformats.org/officeDocument/2006/relationships/tags" Target="../tags/tag22.xml"/><Relationship Id="rId7" Type="http://schemas.openxmlformats.org/officeDocument/2006/relationships/tags" Target="../tags/tag23.xml"/><Relationship Id="rId8" Type="http://schemas.openxmlformats.org/officeDocument/2006/relationships/tags" Target="../tags/tag24.xml"/><Relationship Id="rId9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2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2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4" Type="http://schemas.openxmlformats.org/officeDocument/2006/relationships/tags" Target="../tags/tag28.xml"/><Relationship Id="rId5" Type="http://schemas.openxmlformats.org/officeDocument/2006/relationships/tags" Target="../tags/tag29.xml"/><Relationship Id="rId6" Type="http://schemas.openxmlformats.org/officeDocument/2006/relationships/tags" Target="../tags/tag30.xml"/><Relationship Id="rId7" Type="http://schemas.openxmlformats.org/officeDocument/2006/relationships/tags" Target="../tags/tag31.xml"/><Relationship Id="rId8" Type="http://schemas.openxmlformats.org/officeDocument/2006/relationships/tags" Target="../tags/tag32.xml"/><Relationship Id="rId9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2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Data" Target="../diagrams/data1.xml"/><Relationship Id="rId12" Type="http://schemas.openxmlformats.org/officeDocument/2006/relationships/diagramLayout" Target="../diagrams/layout1.xml"/><Relationship Id="rId13" Type="http://schemas.openxmlformats.org/officeDocument/2006/relationships/diagramQuickStyle" Target="../diagrams/quickStyle1.xml"/><Relationship Id="rId14" Type="http://schemas.openxmlformats.org/officeDocument/2006/relationships/diagramColors" Target="../diagrams/colors1.xml"/><Relationship Id="rId15" Type="http://schemas.microsoft.com/office/2007/relationships/diagramDrawing" Target="../diagrams/drawing1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5.svg"/><Relationship Id="rId5" Type="http://schemas.openxmlformats.org/officeDocument/2006/relationships/image" Target="../media/image3.png"/><Relationship Id="rId6" Type="http://schemas.openxmlformats.org/officeDocument/2006/relationships/image" Target="../media/image17.svg"/><Relationship Id="rId7" Type="http://schemas.openxmlformats.org/officeDocument/2006/relationships/image" Target="../media/image4.png"/><Relationship Id="rId8" Type="http://schemas.openxmlformats.org/officeDocument/2006/relationships/image" Target="../media/image19.svg"/><Relationship Id="rId9" Type="http://schemas.openxmlformats.org/officeDocument/2006/relationships/image" Target="../media/image5.png"/><Relationship Id="rId10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4" Type="http://schemas.openxmlformats.org/officeDocument/2006/relationships/tags" Target="../tags/tag12.xml"/><Relationship Id="rId5" Type="http://schemas.openxmlformats.org/officeDocument/2006/relationships/tags" Target="../tags/tag13.xml"/><Relationship Id="rId6" Type="http://schemas.openxmlformats.org/officeDocument/2006/relationships/tags" Target="../tags/tag14.xml"/><Relationship Id="rId7" Type="http://schemas.openxmlformats.org/officeDocument/2006/relationships/tags" Target="../tags/tag15.xml"/><Relationship Id="rId8" Type="http://schemas.openxmlformats.org/officeDocument/2006/relationships/tags" Target="../tags/tag16.xml"/><Relationship Id="rId9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2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600201"/>
            <a:ext cx="7772400" cy="1468760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软件工程</a:t>
            </a:r>
            <a:r>
              <a:rPr lang="en-US" altLang="zh-CN" dirty="0"/>
              <a:t>》2019</a:t>
            </a:r>
            <a:r>
              <a:rPr lang="zh-CN" altLang="en-US" dirty="0"/>
              <a:t>秋</a:t>
            </a:r>
            <a:r>
              <a:rPr lang="en-US" altLang="zh-CN" dirty="0"/>
              <a:t>-</a:t>
            </a:r>
            <a:r>
              <a:rPr lang="zh-CN" altLang="en-US" dirty="0"/>
              <a:t>课程项目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清华式学生</a:t>
            </a:r>
            <a:r>
              <a:rPr lang="en-US" altLang="zh-CN" dirty="0"/>
              <a:t>》</a:t>
            </a:r>
            <a:r>
              <a:rPr lang="zh-CN" altLang="en-US" dirty="0"/>
              <a:t>终期展示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526160"/>
            <a:ext cx="6400800" cy="2646040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林逸晗    赵家贝</a:t>
            </a:r>
            <a:endParaRPr lang="en-US" altLang="zh-CN" dirty="0"/>
          </a:p>
          <a:p>
            <a:r>
              <a:rPr lang="zh-CN" altLang="en-US" dirty="0"/>
              <a:t>阎</a:t>
            </a:r>
            <a:r>
              <a:rPr lang="zh-CN" altLang="en-US"/>
              <a:t>华</a:t>
            </a:r>
            <a:r>
              <a:rPr lang="zh-CN" altLang="en-US" dirty="0"/>
              <a:t>毅    米泓博</a:t>
            </a:r>
            <a:endParaRPr lang="en-US" altLang="zh-CN" dirty="0"/>
          </a:p>
          <a:p>
            <a:r>
              <a:rPr lang="zh-CN" altLang="en-US" dirty="0"/>
              <a:t>卢宇芳    黄天翼</a:t>
            </a:r>
            <a:endParaRPr lang="en-US" altLang="zh-CN" dirty="0"/>
          </a:p>
          <a:p>
            <a:r>
              <a:rPr lang="zh-CN" altLang="en-US" dirty="0"/>
              <a:t>邹文俊    江世航</a:t>
            </a:r>
            <a:endParaRPr lang="en-US" altLang="zh-CN" dirty="0"/>
          </a:p>
          <a:p>
            <a:r>
              <a:rPr lang="zh-CN" altLang="en-US" dirty="0"/>
              <a:t>余冬杰    </a:t>
            </a:r>
            <a:r>
              <a:rPr lang="zh-CN" altLang="en-US" dirty="0">
                <a:solidFill>
                  <a:schemeClr val="bg1"/>
                </a:solidFill>
              </a:rPr>
              <a:t>哈哈哈</a:t>
            </a:r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【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在座各位只有我们是辣鸡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】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26</a:t>
            </a:r>
            <a:r>
              <a:rPr lang="zh-CN" altLang="en-US" dirty="0"/>
              <a:t>日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0064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团队工作</a:t>
            </a:r>
            <a:r>
              <a:rPr lang="en-US" altLang="zh-CN" dirty="0"/>
              <a:t>-</a:t>
            </a:r>
            <a:r>
              <a:rPr lang="zh-CN" altLang="en-US" dirty="0"/>
              <a:t>分工与工作量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776064"/>
          </a:xfrm>
        </p:spPr>
        <p:txBody>
          <a:bodyPr/>
          <a:lstStyle/>
          <a:p>
            <a:r>
              <a:rPr lang="zh-CN" altLang="en-US" dirty="0"/>
              <a:t>成员分工</a:t>
            </a:r>
            <a:r>
              <a:rPr lang="en-US" altLang="zh-CN" dirty="0"/>
              <a:t>——</a:t>
            </a:r>
            <a:r>
              <a:rPr lang="zh-CN" altLang="en-US" dirty="0"/>
              <a:t>多支线开发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39079FC-DB6A-425B-B9BD-07BCD87DC15B}"/>
              </a:ext>
            </a:extLst>
          </p:cNvPr>
          <p:cNvSpPr txBox="1"/>
          <p:nvPr/>
        </p:nvSpPr>
        <p:spPr>
          <a:xfrm>
            <a:off x="472440" y="2977277"/>
            <a:ext cx="826380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林逸晗：</a:t>
            </a:r>
            <a:r>
              <a:rPr kumimoji="1" lang="zh-CN" altLang="zh-CN" dirty="0">
                <a:latin typeface="+mn-ea"/>
                <a:ea typeface="+mn-ea"/>
              </a:rPr>
              <a:t>框架搭建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游戏系统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代码管理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美工设计</a:t>
            </a:r>
            <a:r>
              <a:rPr kumimoji="1" lang="zh-CN" altLang="en-US" dirty="0">
                <a:latin typeface="+mn-ea"/>
                <a:ea typeface="+mn-ea"/>
              </a:rPr>
              <a:t>、主时间线、</a:t>
            </a:r>
            <a:r>
              <a:rPr kumimoji="1" lang="zh-CN" altLang="zh-CN" dirty="0">
                <a:latin typeface="+mn-ea"/>
                <a:ea typeface="+mn-ea"/>
              </a:rPr>
              <a:t>科协线</a:t>
            </a:r>
            <a:r>
              <a:rPr kumimoji="1" lang="zh-CN" altLang="en-US" dirty="0">
                <a:latin typeface="+mn-ea"/>
                <a:ea typeface="+mn-ea"/>
              </a:rPr>
              <a:t>、结局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黄天翼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美工设计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科研线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欢迎界面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结局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赵家贝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自动化测试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小游戏</a:t>
            </a:r>
            <a:r>
              <a:rPr kumimoji="1" lang="zh-CN" altLang="en-US" dirty="0">
                <a:latin typeface="+mn-ea"/>
                <a:ea typeface="+mn-ea"/>
              </a:rPr>
              <a:t>、期末考试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 smtClean="0">
                <a:latin typeface="+mn-ea"/>
                <a:ea typeface="+mn-ea"/>
              </a:rPr>
              <a:t>米</a:t>
            </a:r>
            <a:r>
              <a:rPr kumimoji="1" lang="zh-CN" altLang="en-US" dirty="0" smtClean="0">
                <a:latin typeface="+mn-ea"/>
                <a:ea typeface="+mn-ea"/>
              </a:rPr>
              <a:t>泓</a:t>
            </a:r>
            <a:r>
              <a:rPr kumimoji="1" lang="zh-CN" altLang="zh-CN" dirty="0" smtClean="0">
                <a:latin typeface="+mn-ea"/>
                <a:ea typeface="+mn-ea"/>
              </a:rPr>
              <a:t>博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自动化测试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小游戏</a:t>
            </a:r>
            <a:r>
              <a:rPr kumimoji="1" lang="zh-CN" altLang="en-US" dirty="0">
                <a:latin typeface="+mn-ea"/>
                <a:ea typeface="+mn-ea"/>
              </a:rPr>
              <a:t>、期末考试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余冬杰</a:t>
            </a:r>
            <a:r>
              <a:rPr kumimoji="1" lang="zh-CN" altLang="en-US" dirty="0">
                <a:latin typeface="+mn-ea"/>
                <a:ea typeface="+mn-ea"/>
              </a:rPr>
              <a:t>：需求设计、</a:t>
            </a:r>
            <a:r>
              <a:rPr kumimoji="1" lang="zh-CN" altLang="zh-CN" dirty="0">
                <a:latin typeface="+mn-ea"/>
                <a:ea typeface="+mn-ea"/>
              </a:rPr>
              <a:t>社工线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邹文俊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美工设计</a:t>
            </a:r>
            <a:r>
              <a:rPr kumimoji="1" lang="zh-CN" altLang="en-US" dirty="0">
                <a:latin typeface="+mn-ea"/>
                <a:ea typeface="+mn-ea"/>
              </a:rPr>
              <a:t>、</a:t>
            </a:r>
            <a:r>
              <a:rPr kumimoji="1" lang="zh-CN" altLang="zh-CN" dirty="0">
                <a:latin typeface="+mn-ea"/>
                <a:ea typeface="+mn-ea"/>
              </a:rPr>
              <a:t>挑战杯</a:t>
            </a:r>
            <a:r>
              <a:rPr kumimoji="1" lang="zh-CN" altLang="en-US" dirty="0">
                <a:latin typeface="+mn-ea"/>
                <a:ea typeface="+mn-ea"/>
              </a:rPr>
              <a:t>线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江世航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科研线</a:t>
            </a:r>
            <a:r>
              <a:rPr kumimoji="1" lang="zh-CN" altLang="en-US" dirty="0">
                <a:latin typeface="+mn-ea"/>
                <a:ea typeface="+mn-ea"/>
              </a:rPr>
              <a:t>、开始界面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阎华毅</a:t>
            </a:r>
            <a:r>
              <a:rPr kumimoji="1" lang="zh-CN" altLang="en-US" dirty="0">
                <a:latin typeface="+mn-ea"/>
                <a:ea typeface="+mn-ea"/>
              </a:rPr>
              <a:t>：选课退</a:t>
            </a:r>
            <a:r>
              <a:rPr kumimoji="1" lang="zh-CN" altLang="en-US" dirty="0" smtClean="0">
                <a:latin typeface="+mn-ea"/>
                <a:ea typeface="+mn-ea"/>
              </a:rPr>
              <a:t>课系统</a:t>
            </a:r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zh-CN" dirty="0">
                <a:latin typeface="+mn-ea"/>
                <a:ea typeface="+mn-ea"/>
              </a:rPr>
              <a:t>卢宇芳</a:t>
            </a:r>
            <a:r>
              <a:rPr kumimoji="1" lang="zh-CN" altLang="en-US" dirty="0">
                <a:latin typeface="+mn-ea"/>
                <a:ea typeface="+mn-ea"/>
              </a:rPr>
              <a:t>：</a:t>
            </a:r>
            <a:r>
              <a:rPr kumimoji="1" lang="zh-CN" altLang="zh-CN" dirty="0">
                <a:latin typeface="+mn-ea"/>
                <a:ea typeface="+mn-ea"/>
              </a:rPr>
              <a:t>社团线</a:t>
            </a:r>
            <a:endParaRPr kumimoji="1" lang="en-US" altLang="zh-CN" dirty="0">
              <a:latin typeface="+mn-ea"/>
              <a:ea typeface="+mn-ea"/>
            </a:endParaRPr>
          </a:p>
          <a:p>
            <a:endParaRPr kumimoji="1" lang="en-US" altLang="zh-CN" dirty="0">
              <a:latin typeface="+mn-ea"/>
              <a:ea typeface="+mn-ea"/>
            </a:endParaRPr>
          </a:p>
          <a:p>
            <a:r>
              <a:rPr kumimoji="1" lang="zh-CN" altLang="en-US" dirty="0">
                <a:latin typeface="+mn-ea"/>
                <a:ea typeface="+mn-ea"/>
              </a:rPr>
              <a:t>全体成员：手动测试</a:t>
            </a:r>
            <a:endParaRPr kumimoji="1" lang="en-US" altLang="zh-CN" dirty="0">
              <a:latin typeface="+mn-ea"/>
              <a:ea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758C2001-F25A-442A-B46C-3F57CD25E49D}"/>
              </a:ext>
            </a:extLst>
          </p:cNvPr>
          <p:cNvSpPr txBox="1"/>
          <p:nvPr/>
        </p:nvSpPr>
        <p:spPr>
          <a:xfrm>
            <a:off x="2286000" y="2059820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框架搭建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xmlns="" id="{2E6C8C22-8B6D-4B14-B64F-2B41AD88FC6B}"/>
              </a:ext>
            </a:extLst>
          </p:cNvPr>
          <p:cNvCxnSpPr>
            <a:cxnSpLocks/>
          </p:cNvCxnSpPr>
          <p:nvPr/>
        </p:nvCxnSpPr>
        <p:spPr>
          <a:xfrm>
            <a:off x="3352800" y="224569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xmlns="" id="{B162420F-3A40-4F4E-9BE2-21EB9E59F88B}"/>
              </a:ext>
            </a:extLst>
          </p:cNvPr>
          <p:cNvSpPr txBox="1"/>
          <p:nvPr/>
        </p:nvSpPr>
        <p:spPr>
          <a:xfrm>
            <a:off x="3962400" y="2059820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并行开发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xmlns="" id="{9552986A-64AC-485A-8923-26C96272BEA5}"/>
              </a:ext>
            </a:extLst>
          </p:cNvPr>
          <p:cNvCxnSpPr>
            <a:cxnSpLocks/>
          </p:cNvCxnSpPr>
          <p:nvPr/>
        </p:nvCxnSpPr>
        <p:spPr>
          <a:xfrm>
            <a:off x="5029200" y="2244486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xmlns="" id="{14F431E3-F802-4A62-8625-BA56A2155189}"/>
              </a:ext>
            </a:extLst>
          </p:cNvPr>
          <p:cNvSpPr txBox="1"/>
          <p:nvPr/>
        </p:nvSpPr>
        <p:spPr>
          <a:xfrm>
            <a:off x="5638800" y="2057400"/>
            <a:ext cx="11430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整合优化</a:t>
            </a:r>
          </a:p>
        </p:txBody>
      </p:sp>
    </p:spTree>
    <p:extLst>
      <p:ext uri="{BB962C8B-B14F-4D97-AF65-F5344CB8AC3E}">
        <p14:creationId xmlns:p14="http://schemas.microsoft.com/office/powerpoint/2010/main" val="364781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团队工作</a:t>
            </a:r>
            <a:r>
              <a:rPr lang="en-US" altLang="zh-CN" dirty="0"/>
              <a:t>-</a:t>
            </a:r>
            <a:r>
              <a:rPr lang="zh-CN" altLang="en-US" dirty="0"/>
              <a:t>分工与工作量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776064"/>
          </a:xfrm>
        </p:spPr>
        <p:txBody>
          <a:bodyPr/>
          <a:lstStyle/>
          <a:p>
            <a:r>
              <a:rPr lang="zh-CN" altLang="en-US" dirty="0"/>
              <a:t>代码量（含注释）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="" id="{839079FC-DB6A-425B-B9BD-07BCD87DC15B}"/>
              </a:ext>
            </a:extLst>
          </p:cNvPr>
          <p:cNvSpPr txBox="1"/>
          <p:nvPr/>
        </p:nvSpPr>
        <p:spPr>
          <a:xfrm>
            <a:off x="990598" y="2362200"/>
            <a:ext cx="243840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基本框架：</a:t>
            </a:r>
            <a:r>
              <a:rPr kumimoji="1" lang="en-US" altLang="zh-CN" sz="2400" dirty="0"/>
              <a:t>2.2k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057BECCA-71D3-40EA-B307-FD1D127F6F8B}"/>
              </a:ext>
            </a:extLst>
          </p:cNvPr>
          <p:cNvSpPr txBox="1"/>
          <p:nvPr/>
        </p:nvSpPr>
        <p:spPr>
          <a:xfrm>
            <a:off x="990599" y="4659869"/>
            <a:ext cx="243840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事件逻辑：</a:t>
            </a:r>
            <a:r>
              <a:rPr kumimoji="1" lang="en-US" altLang="zh-CN" sz="2400" dirty="0"/>
              <a:t>3.2k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D535E05C-B418-4B60-A9C5-E3F4715600B6}"/>
              </a:ext>
            </a:extLst>
          </p:cNvPr>
          <p:cNvSpPr txBox="1"/>
          <p:nvPr/>
        </p:nvSpPr>
        <p:spPr>
          <a:xfrm>
            <a:off x="5638800" y="2362199"/>
            <a:ext cx="243840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小游戏：</a:t>
            </a:r>
            <a:r>
              <a:rPr kumimoji="1" lang="en-US" altLang="zh-CN" sz="2400" dirty="0"/>
              <a:t>1.8k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xmlns="" id="{C5C4DC47-1F21-4EDE-9B41-8993BB0EB4AF}"/>
              </a:ext>
            </a:extLst>
          </p:cNvPr>
          <p:cNvSpPr txBox="1"/>
          <p:nvPr/>
        </p:nvSpPr>
        <p:spPr>
          <a:xfrm>
            <a:off x="5638800" y="4659868"/>
            <a:ext cx="2438402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绘图：</a:t>
            </a:r>
            <a:r>
              <a:rPr kumimoji="1" lang="en-US" altLang="zh-CN" sz="2400" dirty="0"/>
              <a:t>25k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FDA7E330-8CA0-43EB-BB21-6CF7B252E2DA}"/>
              </a:ext>
            </a:extLst>
          </p:cNvPr>
          <p:cNvSpPr txBox="1"/>
          <p:nvPr/>
        </p:nvSpPr>
        <p:spPr>
          <a:xfrm>
            <a:off x="3505200" y="3493879"/>
            <a:ext cx="1986280" cy="461665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>
                <a:solidFill>
                  <a:schemeClr val="dk1"/>
                </a:solidFill>
                <a:latin typeface="+mn-lt"/>
                <a:ea typeface="+mn-ea"/>
              </a:rPr>
              <a:t>总计：</a:t>
            </a:r>
            <a:r>
              <a:rPr kumimoji="1" lang="en-US" altLang="zh-CN" sz="2400" dirty="0">
                <a:solidFill>
                  <a:schemeClr val="dk1"/>
                </a:solidFill>
                <a:latin typeface="+mn-lt"/>
                <a:ea typeface="+mn-ea"/>
              </a:rPr>
              <a:t>32k+</a:t>
            </a:r>
            <a:endParaRPr kumimoji="1" lang="zh-CN" altLang="en-US" sz="2400" dirty="0">
              <a:solidFill>
                <a:schemeClr val="dk1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967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E93DF67D-48F2-410D-9ACC-DE6ACC7D23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104" y="4045710"/>
            <a:ext cx="2053241" cy="136882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99CF8F79-A0B4-40CD-B8B6-A612D65EFE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861" y="5049308"/>
            <a:ext cx="2126346" cy="141756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xmlns="" id="{53A19DC2-3DB5-487F-8B4D-037443961F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981" y="4669436"/>
            <a:ext cx="2282232" cy="1521488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8ACF3601-5AE8-4439-815E-F33985971EB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2802144"/>
            <a:ext cx="1880565" cy="125371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xmlns="" id="{BEF617CB-92F4-46B8-A933-50592AA6CF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846877"/>
            <a:ext cx="2174183" cy="133795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99E8D932-9507-42EF-A448-19BF67FC8D6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398" y="1405723"/>
            <a:ext cx="2282231" cy="152148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A026A6D2-EC57-4873-B748-2C699681E1B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517" y="2107545"/>
            <a:ext cx="3503027" cy="23353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DD94716-9C12-4F34-AC83-CB06BDEF47E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3930790"/>
            <a:ext cx="2282231" cy="1521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团队工作</a:t>
            </a:r>
            <a:r>
              <a:rPr lang="en-US" altLang="zh-CN" dirty="0"/>
              <a:t>-</a:t>
            </a:r>
            <a:r>
              <a:rPr lang="zh-CN" altLang="en-US" dirty="0"/>
              <a:t>分工与工作量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776064"/>
          </a:xfrm>
        </p:spPr>
        <p:txBody>
          <a:bodyPr/>
          <a:lstStyle/>
          <a:p>
            <a:r>
              <a:rPr lang="zh-CN" altLang="en-US" dirty="0"/>
              <a:t>素材量</a:t>
            </a:r>
            <a:r>
              <a:rPr lang="en-US" altLang="zh-CN" dirty="0"/>
              <a:t>-</a:t>
            </a:r>
            <a:r>
              <a:rPr lang="zh-CN" altLang="en-US" dirty="0"/>
              <a:t>环境和剧情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4DF73E3-8C8A-4573-B424-A16FF5A717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14" y="4508727"/>
            <a:ext cx="1329486" cy="174802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2181B840-BB34-450F-9249-612216197C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417" y="3764714"/>
            <a:ext cx="1691889" cy="2457124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xmlns="" id="{F2497377-38BF-4092-AEE2-B0C0E5F03E32}"/>
              </a:ext>
            </a:extLst>
          </p:cNvPr>
          <p:cNvSpPr txBox="1"/>
          <p:nvPr/>
        </p:nvSpPr>
        <p:spPr>
          <a:xfrm>
            <a:off x="472439" y="2062877"/>
            <a:ext cx="39284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>
                <a:latin typeface="+mn-ea"/>
                <a:ea typeface="+mn-ea"/>
              </a:rPr>
              <a:t>共</a:t>
            </a:r>
            <a:r>
              <a:rPr kumimoji="1" lang="en-US" altLang="zh-CN" sz="2000" b="1" dirty="0">
                <a:latin typeface="+mn-ea"/>
                <a:ea typeface="+mn-ea"/>
              </a:rPr>
              <a:t>90+</a:t>
            </a:r>
            <a:r>
              <a:rPr kumimoji="1" lang="zh-CN" altLang="en-US" sz="2000" b="1" dirty="0">
                <a:latin typeface="+mn-ea"/>
                <a:ea typeface="+mn-ea"/>
              </a:rPr>
              <a:t>张大图</a:t>
            </a:r>
            <a:r>
              <a:rPr kumimoji="1" lang="en-US" altLang="zh-CN" sz="2000" b="1" dirty="0">
                <a:latin typeface="+mn-ea"/>
                <a:ea typeface="+mn-ea"/>
              </a:rPr>
              <a:t>/</a:t>
            </a:r>
            <a:r>
              <a:rPr kumimoji="1" lang="zh-CN" altLang="en-US" sz="2000" b="1" dirty="0">
                <a:latin typeface="+mn-ea"/>
                <a:ea typeface="+mn-ea"/>
              </a:rPr>
              <a:t>背景素材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-50+</a:t>
            </a:r>
            <a:r>
              <a:rPr kumimoji="1" lang="zh-CN" altLang="en-US" sz="2000" dirty="0">
                <a:latin typeface="+mn-ea"/>
                <a:ea typeface="+mn-ea"/>
              </a:rPr>
              <a:t>原创图片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实拍后处理的场景图片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原创或修改的背景图片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000" b="1" dirty="0">
                <a:latin typeface="+mn-ea"/>
                <a:ea typeface="+mn-ea"/>
              </a:rPr>
              <a:t>剪影</a:t>
            </a:r>
            <a:r>
              <a:rPr kumimoji="1" lang="en-US" altLang="zh-CN" sz="2000" b="1" dirty="0">
                <a:latin typeface="+mn-ea"/>
                <a:ea typeface="+mn-ea"/>
              </a:rPr>
              <a:t>/</a:t>
            </a:r>
            <a:r>
              <a:rPr kumimoji="1" lang="zh-CN" altLang="en-US" sz="2000" b="1" dirty="0">
                <a:latin typeface="+mn-ea"/>
                <a:ea typeface="+mn-ea"/>
              </a:rPr>
              <a:t>立绘</a:t>
            </a:r>
            <a:r>
              <a:rPr kumimoji="1" lang="en-US" altLang="zh-CN" sz="2000" b="1" dirty="0">
                <a:latin typeface="+mn-ea"/>
                <a:ea typeface="+mn-ea"/>
              </a:rPr>
              <a:t>13</a:t>
            </a:r>
            <a:r>
              <a:rPr kumimoji="1" lang="zh-CN" altLang="en-US" sz="2000" b="1" dirty="0">
                <a:latin typeface="+mn-ea"/>
                <a:ea typeface="+mn-ea"/>
              </a:rPr>
              <a:t>张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-5</a:t>
            </a:r>
            <a:r>
              <a:rPr kumimoji="1" lang="zh-CN" altLang="en-US" sz="2000" dirty="0">
                <a:latin typeface="+mn-ea"/>
                <a:ea typeface="+mn-ea"/>
              </a:rPr>
              <a:t>个真实老师</a:t>
            </a:r>
            <a:r>
              <a:rPr kumimoji="1" lang="en-US" altLang="zh-CN" sz="2000" dirty="0">
                <a:latin typeface="+mn-ea"/>
                <a:ea typeface="+mn-ea"/>
              </a:rPr>
              <a:t>/</a:t>
            </a:r>
            <a:r>
              <a:rPr kumimoji="1" lang="zh-CN" altLang="en-US" sz="2000" dirty="0">
                <a:latin typeface="+mn-ea"/>
                <a:ea typeface="+mn-ea"/>
              </a:rPr>
              <a:t>同学形象的剪影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000" b="1" dirty="0">
                <a:latin typeface="+mn-ea"/>
                <a:ea typeface="+mn-ea"/>
              </a:rPr>
              <a:t>支线对话丰富</a:t>
            </a:r>
            <a:endParaRPr kumimoji="1" lang="en-US" altLang="zh-CN" sz="2000" b="1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万字文案，第一视角体验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000" b="1" dirty="0">
                <a:latin typeface="+mn-ea"/>
                <a:ea typeface="+mn-ea"/>
              </a:rPr>
              <a:t>大量按钮、小图标</a:t>
            </a:r>
            <a:endParaRPr kumimoji="1"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8235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团队工作</a:t>
            </a:r>
            <a:r>
              <a:rPr lang="en-US" altLang="zh-CN" dirty="0"/>
              <a:t>-</a:t>
            </a:r>
            <a:r>
              <a:rPr lang="zh-CN" altLang="en-US" dirty="0"/>
              <a:t>分工与工作量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776064"/>
          </a:xfrm>
        </p:spPr>
        <p:txBody>
          <a:bodyPr/>
          <a:lstStyle/>
          <a:p>
            <a:r>
              <a:rPr lang="en-US" altLang="zh-CN" dirty="0"/>
              <a:t>GitHub</a:t>
            </a:r>
            <a:r>
              <a:rPr lang="zh-CN" altLang="en-US" dirty="0"/>
              <a:t>使用情况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0AB05CD-DB1C-43C7-B941-4687032014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8" y="2088817"/>
            <a:ext cx="5214915" cy="17768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xmlns="" id="{D48CAE6B-390B-4826-B5AE-0218FF5C3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201" y="4343400"/>
            <a:ext cx="4798511" cy="14427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xmlns="" id="{FAD220E3-9E84-406A-86CF-535EF3920AAD}"/>
              </a:ext>
            </a:extLst>
          </p:cNvPr>
          <p:cNvSpPr txBox="1"/>
          <p:nvPr/>
        </p:nvSpPr>
        <p:spPr>
          <a:xfrm>
            <a:off x="381000" y="2062877"/>
            <a:ext cx="39284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+mn-ea"/>
                <a:ea typeface="+mn-ea"/>
              </a:rPr>
              <a:t>master</a:t>
            </a: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保持最新版本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专人（林逸晗）负责</a:t>
            </a:r>
            <a:r>
              <a:rPr kumimoji="1" lang="en-US" altLang="zh-CN" sz="2000" dirty="0">
                <a:latin typeface="+mn-ea"/>
                <a:ea typeface="+mn-ea"/>
              </a:rPr>
              <a:t>merge</a:t>
            </a: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b="1" dirty="0">
                <a:latin typeface="+mn-ea"/>
                <a:ea typeface="+mn-ea"/>
              </a:rPr>
              <a:t>5</a:t>
            </a:r>
            <a:r>
              <a:rPr kumimoji="1" lang="zh-CN" altLang="en-US" sz="2000" b="1" dirty="0">
                <a:latin typeface="+mn-ea"/>
                <a:ea typeface="+mn-ea"/>
              </a:rPr>
              <a:t>个组员个人</a:t>
            </a:r>
            <a:r>
              <a:rPr kumimoji="1" lang="en-US" altLang="zh-CN" sz="2000" b="1" dirty="0">
                <a:latin typeface="+mn-ea"/>
                <a:ea typeface="+mn-ea"/>
              </a:rPr>
              <a:t>branch</a:t>
            </a: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建立供所有人使用的模板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更新后提出</a:t>
            </a:r>
            <a:r>
              <a:rPr kumimoji="1" lang="en-US" altLang="zh-CN" sz="2000" dirty="0">
                <a:latin typeface="+mn-ea"/>
                <a:ea typeface="+mn-ea"/>
              </a:rPr>
              <a:t>merge</a:t>
            </a:r>
            <a:r>
              <a:rPr kumimoji="1" lang="zh-CN" altLang="en-US" sz="2000" dirty="0">
                <a:latin typeface="+mn-ea"/>
                <a:ea typeface="+mn-ea"/>
              </a:rPr>
              <a:t>需求</a:t>
            </a:r>
            <a:endParaRPr kumimoji="1" lang="en-US" altLang="zh-CN" sz="2000" dirty="0">
              <a:latin typeface="+mn-ea"/>
              <a:ea typeface="+mn-ea"/>
            </a:endParaRPr>
          </a:p>
          <a:p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zh-CN" altLang="en-US" sz="2000" b="1" dirty="0">
                <a:latin typeface="+mn-ea"/>
                <a:ea typeface="+mn-ea"/>
              </a:rPr>
              <a:t>后期改用</a:t>
            </a:r>
            <a:r>
              <a:rPr kumimoji="1" lang="en-US" altLang="zh-CN" sz="2000" b="1" dirty="0">
                <a:latin typeface="+mn-ea"/>
                <a:ea typeface="+mn-ea"/>
              </a:rPr>
              <a:t>WeChat Push</a:t>
            </a:r>
          </a:p>
          <a:p>
            <a:r>
              <a:rPr kumimoji="1" lang="en-US" altLang="zh-CN" sz="2000" dirty="0">
                <a:latin typeface="+mn-ea"/>
                <a:ea typeface="+mn-ea"/>
              </a:rPr>
              <a:t>-</a:t>
            </a:r>
            <a:r>
              <a:rPr kumimoji="1" lang="zh-CN" altLang="en-US" sz="2000" dirty="0">
                <a:latin typeface="+mn-ea"/>
                <a:ea typeface="+mn-ea"/>
              </a:rPr>
              <a:t>所有组员参与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-GitHub</a:t>
            </a:r>
            <a:r>
              <a:rPr kumimoji="1" lang="zh-CN" altLang="en-US" sz="2000" dirty="0">
                <a:latin typeface="+mn-ea"/>
                <a:ea typeface="+mn-ea"/>
              </a:rPr>
              <a:t>上传</a:t>
            </a:r>
            <a:r>
              <a:rPr kumimoji="1" lang="en-US" altLang="zh-CN" sz="2000" dirty="0">
                <a:latin typeface="+mn-ea"/>
                <a:ea typeface="+mn-ea"/>
              </a:rPr>
              <a:t>/</a:t>
            </a:r>
            <a:r>
              <a:rPr kumimoji="1" lang="zh-CN" altLang="en-US" sz="2000" dirty="0">
                <a:latin typeface="+mn-ea"/>
                <a:ea typeface="+mn-ea"/>
              </a:rPr>
              <a:t>下载过慢</a:t>
            </a:r>
            <a:endParaRPr kumimoji="1" lang="en-US" altLang="zh-CN" sz="2000" dirty="0">
              <a:latin typeface="+mn-ea"/>
              <a:ea typeface="+mn-ea"/>
            </a:endParaRPr>
          </a:p>
          <a:p>
            <a:r>
              <a:rPr kumimoji="1" lang="en-US" altLang="zh-CN" sz="2000" dirty="0">
                <a:latin typeface="+mn-ea"/>
                <a:ea typeface="+mn-ea"/>
              </a:rPr>
              <a:t>-GitHub</a:t>
            </a:r>
            <a:r>
              <a:rPr kumimoji="1" lang="zh-CN" altLang="en-US" sz="2000" dirty="0">
                <a:latin typeface="+mn-ea"/>
                <a:ea typeface="+mn-ea"/>
              </a:rPr>
              <a:t>处理大量</a:t>
            </a:r>
            <a:r>
              <a:rPr kumimoji="1" lang="en-US" altLang="zh-CN" sz="2000" dirty="0">
                <a:latin typeface="+mn-ea"/>
                <a:ea typeface="+mn-ea"/>
              </a:rPr>
              <a:t>conflict</a:t>
            </a:r>
            <a:r>
              <a:rPr kumimoji="1" lang="zh-CN" altLang="en-US" sz="2000" dirty="0">
                <a:latin typeface="+mn-ea"/>
                <a:ea typeface="+mn-ea"/>
              </a:rPr>
              <a:t>不便</a:t>
            </a:r>
            <a:endParaRPr kumimoji="1"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9169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grpSp>
        <p:nvGrpSpPr>
          <p:cNvPr id="5" name="组合 3"/>
          <p:cNvGrpSpPr/>
          <p:nvPr/>
        </p:nvGrpSpPr>
        <p:grpSpPr>
          <a:xfrm>
            <a:off x="1430733" y="1524000"/>
            <a:ext cx="6248399" cy="673591"/>
            <a:chOff x="1219200" y="1945294"/>
            <a:chExt cx="6248399" cy="514270"/>
          </a:xfrm>
        </p:grpSpPr>
        <p:sp>
          <p:nvSpPr>
            <p:cNvPr id="6" name="MH_Number_1"/>
            <p:cNvSpPr/>
            <p:nvPr>
              <p:custDataLst>
                <p:tags r:id="rId7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MH_Entry_1"/>
            <p:cNvSpPr/>
            <p:nvPr>
              <p:custDataLst>
                <p:tags r:id="rId8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需求与设计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8" name="组合 3">
            <a:extLst>
              <a:ext uri="{FF2B5EF4-FFF2-40B4-BE49-F238E27FC236}">
                <a16:creationId xmlns:a16="http://schemas.microsoft.com/office/drawing/2014/main" xmlns="" id="{B98BBFB2-B23A-4943-8E5E-8FAB95F09A60}"/>
              </a:ext>
            </a:extLst>
          </p:cNvPr>
          <p:cNvGrpSpPr/>
          <p:nvPr/>
        </p:nvGrpSpPr>
        <p:grpSpPr>
          <a:xfrm>
            <a:off x="1430733" y="2626865"/>
            <a:ext cx="6248399" cy="673591"/>
            <a:chOff x="1219200" y="1945294"/>
            <a:chExt cx="6248399" cy="514270"/>
          </a:xfrm>
        </p:grpSpPr>
        <p:sp>
          <p:nvSpPr>
            <p:cNvPr id="9" name="MH_Number_1">
              <a:extLst>
                <a:ext uri="{FF2B5EF4-FFF2-40B4-BE49-F238E27FC236}">
                  <a16:creationId xmlns:a16="http://schemas.microsoft.com/office/drawing/2014/main" xmlns="" id="{FEAC3EFB-4C9C-AE49-A7D1-CA8D0667038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MH_Entry_1">
              <a:extLst>
                <a:ext uri="{FF2B5EF4-FFF2-40B4-BE49-F238E27FC236}">
                  <a16:creationId xmlns:a16="http://schemas.microsoft.com/office/drawing/2014/main" xmlns="" id="{C7EDE8D2-6F76-E149-A69B-64B24337A4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团队工作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1" name="组合 3">
            <a:extLst>
              <a:ext uri="{FF2B5EF4-FFF2-40B4-BE49-F238E27FC236}">
                <a16:creationId xmlns:a16="http://schemas.microsoft.com/office/drawing/2014/main" xmlns="" id="{FAD56585-D6B2-2C4F-924F-09C94A1147DF}"/>
              </a:ext>
            </a:extLst>
          </p:cNvPr>
          <p:cNvGrpSpPr/>
          <p:nvPr/>
        </p:nvGrpSpPr>
        <p:grpSpPr>
          <a:xfrm>
            <a:off x="1430733" y="3729730"/>
            <a:ext cx="6248399" cy="673591"/>
            <a:chOff x="1219200" y="1945294"/>
            <a:chExt cx="6248399" cy="514270"/>
          </a:xfrm>
        </p:grpSpPr>
        <p:sp>
          <p:nvSpPr>
            <p:cNvPr id="12" name="MH_Number_1">
              <a:extLst>
                <a:ext uri="{FF2B5EF4-FFF2-40B4-BE49-F238E27FC236}">
                  <a16:creationId xmlns:a16="http://schemas.microsoft.com/office/drawing/2014/main" xmlns="" id="{AE5A3EEF-956B-AD41-9AA4-7602CE99CE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MH_Entry_1">
              <a:extLst>
                <a:ext uri="{FF2B5EF4-FFF2-40B4-BE49-F238E27FC236}">
                  <a16:creationId xmlns:a16="http://schemas.microsoft.com/office/drawing/2014/main" xmlns="" id="{98FA1A23-F257-474E-8FD0-5B641D31D7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FF0000"/>
                  </a:solidFill>
                  <a:latin typeface="+mn-ea"/>
                </a:rPr>
                <a:t>编码</a:t>
              </a:r>
              <a:endParaRPr lang="en-US" altLang="zh-CN" sz="2400" b="1" spc="2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xmlns="" id="{202457DD-3DE4-4E48-9F44-4D1E23A1819D}"/>
              </a:ext>
            </a:extLst>
          </p:cNvPr>
          <p:cNvGrpSpPr/>
          <p:nvPr/>
        </p:nvGrpSpPr>
        <p:grpSpPr>
          <a:xfrm>
            <a:off x="1430733" y="4832595"/>
            <a:ext cx="6248399" cy="673591"/>
            <a:chOff x="1219200" y="1945294"/>
            <a:chExt cx="6248399" cy="514270"/>
          </a:xfrm>
        </p:grpSpPr>
        <p:sp>
          <p:nvSpPr>
            <p:cNvPr id="15" name="MH_Number_1">
              <a:extLst>
                <a:ext uri="{FF2B5EF4-FFF2-40B4-BE49-F238E27FC236}">
                  <a16:creationId xmlns:a16="http://schemas.microsoft.com/office/drawing/2014/main" xmlns="" id="{754DEC2D-50A7-B746-BF0E-51993362ABC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MH_Entry_1">
              <a:extLst>
                <a:ext uri="{FF2B5EF4-FFF2-40B4-BE49-F238E27FC236}">
                  <a16:creationId xmlns:a16="http://schemas.microsoft.com/office/drawing/2014/main" xmlns="" id="{ED2DE9B6-193E-1345-A0EF-C52449E0E47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测试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856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编码</a:t>
            </a:r>
            <a:r>
              <a:rPr lang="en-US" altLang="zh-CN" dirty="0"/>
              <a:t>-</a:t>
            </a:r>
            <a:r>
              <a:rPr lang="zh-CN" altLang="en-US" dirty="0"/>
              <a:t>框架开发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371600"/>
            <a:ext cx="803296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团队编码需要解决的问题：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如何提升开发效率、降低开发难度？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如何管理版本？</a:t>
            </a:r>
          </a:p>
          <a:p>
            <a:endParaRPr kumimoji="1" lang="zh-CN" altLang="en-US" sz="3600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  <a:p>
            <a:r>
              <a:rPr kumimoji="1" lang="zh-CN" altLang="en-US" sz="36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针对游戏需要解决的技术问题：</a:t>
            </a:r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【</a:t>
            </a:r>
            <a:r>
              <a:rPr kumimoji="1" lang="zh-CN" altLang="en-US" sz="36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略</a:t>
            </a:r>
            <a:r>
              <a:rPr kumimoji="1" lang="en-US" altLang="zh-CN" sz="3600" b="1" dirty="0">
                <a:solidFill>
                  <a:schemeClr val="accent2">
                    <a:lumMod val="75000"/>
                  </a:schemeClr>
                </a:solidFill>
                <a:latin typeface="+mn-ea"/>
                <a:ea typeface="+mn-ea"/>
              </a:rPr>
              <a:t>】</a:t>
            </a:r>
            <a:endParaRPr kumimoji="1" lang="zh-CN" altLang="en-US" sz="3600" b="1" dirty="0">
              <a:solidFill>
                <a:schemeClr val="accent2">
                  <a:lumMod val="75000"/>
                </a:schemeClr>
              </a:solidFill>
              <a:latin typeface="+mn-ea"/>
              <a:ea typeface="+mn-ea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可视化界面</a:t>
            </a:r>
            <a:r>
              <a:rPr kumimoji="1" lang="en-US" altLang="zh-CN" sz="2800" dirty="0">
                <a:latin typeface="+mn-ea"/>
                <a:ea typeface="+mn-ea"/>
              </a:rPr>
              <a:t>GUI</a:t>
            </a:r>
            <a:r>
              <a:rPr kumimoji="1" lang="zh-CN" altLang="en-US" sz="2800" dirty="0">
                <a:latin typeface="+mn-ea"/>
                <a:ea typeface="+mn-ea"/>
              </a:rPr>
              <a:t>交互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动态图片绘制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游戏嵌入游戏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存读档</a:t>
            </a: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+mn-ea"/>
                <a:ea typeface="+mn-ea"/>
              </a:rPr>
              <a:t>复杂游戏逻辑统筹</a:t>
            </a:r>
            <a:r>
              <a:rPr kumimoji="1" lang="zh-CN" altLang="en-US" sz="2800" dirty="0" smtClean="0">
                <a:latin typeface="+mn-ea"/>
                <a:ea typeface="+mn-ea"/>
              </a:rPr>
              <a:t>管理</a:t>
            </a:r>
            <a:endParaRPr kumimoji="1" lang="zh-CN" altLang="en-US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0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  <a:ea typeface="+mn-ea"/>
              </a:rPr>
              <a:t>如何加快开发效率？</a:t>
            </a:r>
            <a:r>
              <a:rPr kumimoji="1" lang="en-US" altLang="zh-CN" sz="2400" dirty="0">
                <a:latin typeface="+mn-ea"/>
                <a:ea typeface="+mn-ea"/>
              </a:rPr>
              <a:t>——</a:t>
            </a:r>
            <a:r>
              <a:rPr kumimoji="1" lang="zh-CN" altLang="en-US" sz="2400" dirty="0">
                <a:latin typeface="+mn-ea"/>
                <a:ea typeface="+mn-ea"/>
              </a:rPr>
              <a:t>模块化、框架开发。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 flipH="1">
            <a:off x="3183381" y="2895600"/>
            <a:ext cx="2455419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48145" y="6018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3286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  <a:ea typeface="+mn-ea"/>
              </a:rPr>
              <a:t>如何加快开发效率？</a:t>
            </a:r>
            <a:r>
              <a:rPr kumimoji="1" lang="en-US" altLang="zh-CN" sz="2400" dirty="0">
                <a:latin typeface="+mn-ea"/>
                <a:ea typeface="+mn-ea"/>
              </a:rPr>
              <a:t>——</a:t>
            </a:r>
            <a:r>
              <a:rPr kumimoji="1" lang="zh-CN" altLang="en-US" sz="2400" dirty="0">
                <a:latin typeface="+mn-ea"/>
                <a:ea typeface="+mn-ea"/>
              </a:rPr>
              <a:t>模块化、框架开发。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sp>
        <p:nvSpPr>
          <p:cNvPr id="8" name="矩形 7"/>
          <p:cNvSpPr/>
          <p:nvPr/>
        </p:nvSpPr>
        <p:spPr>
          <a:xfrm>
            <a:off x="3444064" y="4038600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事件切换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2"/>
            <a:endCxn id="8" idx="0"/>
          </p:cNvCxnSpPr>
          <p:nvPr/>
        </p:nvCxnSpPr>
        <p:spPr>
          <a:xfrm flipH="1">
            <a:off x="4358464" y="3128065"/>
            <a:ext cx="2194736" cy="9105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0"/>
            <a:endCxn id="4" idx="2"/>
          </p:cNvCxnSpPr>
          <p:nvPr/>
        </p:nvCxnSpPr>
        <p:spPr>
          <a:xfrm flipH="1" flipV="1">
            <a:off x="2268981" y="3128065"/>
            <a:ext cx="2089483" cy="910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444064" y="5125933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事件库</a:t>
            </a:r>
          </a:p>
        </p:txBody>
      </p:sp>
      <p:cxnSp>
        <p:nvCxnSpPr>
          <p:cNvPr id="15" name="直线箭头连接符 14"/>
          <p:cNvCxnSpPr>
            <a:stCxn id="8" idx="2"/>
            <a:endCxn id="14" idx="0"/>
          </p:cNvCxnSpPr>
          <p:nvPr/>
        </p:nvCxnSpPr>
        <p:spPr>
          <a:xfrm>
            <a:off x="4358464" y="4800600"/>
            <a:ext cx="0" cy="325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393648" y="5887933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48145" y="6018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7711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j-ea"/>
                <a:ea typeface="+mj-ea"/>
              </a:rPr>
              <a:t>如何加快开发效率？</a:t>
            </a:r>
            <a:r>
              <a:rPr kumimoji="1" lang="en-US" altLang="zh-CN" sz="2400" dirty="0">
                <a:latin typeface="+mj-ea"/>
                <a:ea typeface="+mj-ea"/>
              </a:rPr>
              <a:t>——</a:t>
            </a:r>
            <a:r>
              <a:rPr kumimoji="1" lang="zh-CN" altLang="en-US" sz="2400" dirty="0">
                <a:latin typeface="+mj-ea"/>
                <a:ea typeface="+mj-ea"/>
              </a:rPr>
              <a:t>模块化、框架开发。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sp>
        <p:nvSpPr>
          <p:cNvPr id="8" name="矩形 7"/>
          <p:cNvSpPr/>
          <p:nvPr/>
        </p:nvSpPr>
        <p:spPr>
          <a:xfrm>
            <a:off x="3444064" y="4038600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事件切换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2"/>
            <a:endCxn id="8" idx="0"/>
          </p:cNvCxnSpPr>
          <p:nvPr/>
        </p:nvCxnSpPr>
        <p:spPr>
          <a:xfrm flipH="1">
            <a:off x="4358464" y="3128065"/>
            <a:ext cx="2194736" cy="9105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0"/>
            <a:endCxn id="4" idx="2"/>
          </p:cNvCxnSpPr>
          <p:nvPr/>
        </p:nvCxnSpPr>
        <p:spPr>
          <a:xfrm flipH="1" flipV="1">
            <a:off x="2268981" y="3128065"/>
            <a:ext cx="2089483" cy="910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20515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主线库</a:t>
            </a:r>
          </a:p>
        </p:txBody>
      </p:sp>
      <p:cxnSp>
        <p:nvCxnSpPr>
          <p:cNvPr id="15" name="直线箭头连接符 14"/>
          <p:cNvCxnSpPr>
            <a:stCxn id="8" idx="2"/>
            <a:endCxn id="14" idx="0"/>
          </p:cNvCxnSpPr>
          <p:nvPr/>
        </p:nvCxnSpPr>
        <p:spPr>
          <a:xfrm flipH="1">
            <a:off x="2634915" y="4800600"/>
            <a:ext cx="1723549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92508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支线库</a:t>
            </a:r>
          </a:p>
        </p:txBody>
      </p:sp>
      <p:cxnSp>
        <p:nvCxnSpPr>
          <p:cNvPr id="17" name="直线箭头连接符 16"/>
          <p:cNvCxnSpPr>
            <a:stCxn id="8" idx="2"/>
            <a:endCxn id="16" idx="0"/>
          </p:cNvCxnSpPr>
          <p:nvPr/>
        </p:nvCxnSpPr>
        <p:spPr>
          <a:xfrm>
            <a:off x="4358464" y="4800600"/>
            <a:ext cx="1748444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541679" y="592331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070734" y="592331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sub-Event-Windows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48145" y="6018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9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  <a:ea typeface="+mn-ea"/>
              </a:rPr>
              <a:t>如何加快开发效率？</a:t>
            </a:r>
            <a:r>
              <a:rPr kumimoji="1" lang="en-US" altLang="zh-CN" sz="2400" dirty="0">
                <a:latin typeface="+mn-ea"/>
                <a:ea typeface="+mn-ea"/>
              </a:rPr>
              <a:t>——</a:t>
            </a:r>
            <a:r>
              <a:rPr kumimoji="1" lang="zh-CN" altLang="en-US" sz="2400" dirty="0">
                <a:latin typeface="+mn-ea"/>
                <a:ea typeface="+mn-ea"/>
              </a:rPr>
              <a:t>模块化、框架开发。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sp>
        <p:nvSpPr>
          <p:cNvPr id="8" name="矩形 7"/>
          <p:cNvSpPr/>
          <p:nvPr/>
        </p:nvSpPr>
        <p:spPr>
          <a:xfrm>
            <a:off x="3444064" y="4038600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事件切换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2"/>
            <a:endCxn id="8" idx="0"/>
          </p:cNvCxnSpPr>
          <p:nvPr/>
        </p:nvCxnSpPr>
        <p:spPr>
          <a:xfrm flipH="1">
            <a:off x="4358464" y="3128065"/>
            <a:ext cx="2194736" cy="9105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0"/>
            <a:endCxn id="4" idx="2"/>
          </p:cNvCxnSpPr>
          <p:nvPr/>
        </p:nvCxnSpPr>
        <p:spPr>
          <a:xfrm flipH="1" flipV="1">
            <a:off x="2268981" y="3128065"/>
            <a:ext cx="2089483" cy="910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20515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主线库</a:t>
            </a:r>
          </a:p>
        </p:txBody>
      </p:sp>
      <p:cxnSp>
        <p:nvCxnSpPr>
          <p:cNvPr id="15" name="直线箭头连接符 14"/>
          <p:cNvCxnSpPr>
            <a:stCxn id="8" idx="2"/>
            <a:endCxn id="14" idx="0"/>
          </p:cNvCxnSpPr>
          <p:nvPr/>
        </p:nvCxnSpPr>
        <p:spPr>
          <a:xfrm flipH="1">
            <a:off x="2634915" y="4800600"/>
            <a:ext cx="1723549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92508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支线库</a:t>
            </a:r>
          </a:p>
        </p:txBody>
      </p:sp>
      <p:cxnSp>
        <p:nvCxnSpPr>
          <p:cNvPr id="17" name="直线箭头连接符 16"/>
          <p:cNvCxnSpPr>
            <a:stCxn id="8" idx="2"/>
            <a:endCxn id="16" idx="0"/>
          </p:cNvCxnSpPr>
          <p:nvPr/>
        </p:nvCxnSpPr>
        <p:spPr>
          <a:xfrm>
            <a:off x="4358464" y="4800600"/>
            <a:ext cx="1748444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94059" y="2366065"/>
            <a:ext cx="1019653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小游戏包</a:t>
            </a:r>
          </a:p>
        </p:txBody>
      </p:sp>
      <p:cxnSp>
        <p:nvCxnSpPr>
          <p:cNvPr id="19" name="直线箭头连接符 18"/>
          <p:cNvCxnSpPr>
            <a:stCxn id="18" idx="1"/>
            <a:endCxn id="7" idx="3"/>
          </p:cNvCxnSpPr>
          <p:nvPr/>
        </p:nvCxnSpPr>
        <p:spPr>
          <a:xfrm flipH="1">
            <a:off x="7467600" y="2747065"/>
            <a:ext cx="42645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41679" y="592331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070734" y="592331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sub-Event-Windows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145" y="6018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3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pSp>
        <p:nvGrpSpPr>
          <p:cNvPr id="5" name="组合 3"/>
          <p:cNvGrpSpPr/>
          <p:nvPr/>
        </p:nvGrpSpPr>
        <p:grpSpPr>
          <a:xfrm>
            <a:off x="1430733" y="1524000"/>
            <a:ext cx="6248399" cy="673591"/>
            <a:chOff x="1219200" y="1945294"/>
            <a:chExt cx="6248399" cy="514270"/>
          </a:xfrm>
        </p:grpSpPr>
        <p:sp>
          <p:nvSpPr>
            <p:cNvPr id="6" name="MH_Number_1"/>
            <p:cNvSpPr/>
            <p:nvPr>
              <p:custDataLst>
                <p:tags r:id="rId7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MH_Entry_1"/>
            <p:cNvSpPr/>
            <p:nvPr>
              <p:custDataLst>
                <p:tags r:id="rId8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FF0000"/>
                  </a:solidFill>
                  <a:latin typeface="+mn-ea"/>
                </a:rPr>
                <a:t>需求与设计</a:t>
              </a:r>
              <a:endParaRPr lang="en-US" altLang="zh-CN" sz="2400" b="1" spc="2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8" name="组合 3">
            <a:extLst>
              <a:ext uri="{FF2B5EF4-FFF2-40B4-BE49-F238E27FC236}">
                <a16:creationId xmlns:a16="http://schemas.microsoft.com/office/drawing/2014/main" xmlns="" id="{B98BBFB2-B23A-4943-8E5E-8FAB95F09A60}"/>
              </a:ext>
            </a:extLst>
          </p:cNvPr>
          <p:cNvGrpSpPr/>
          <p:nvPr/>
        </p:nvGrpSpPr>
        <p:grpSpPr>
          <a:xfrm>
            <a:off x="1430733" y="2626865"/>
            <a:ext cx="6248399" cy="673591"/>
            <a:chOff x="1219200" y="1945294"/>
            <a:chExt cx="6248399" cy="514270"/>
          </a:xfrm>
        </p:grpSpPr>
        <p:sp>
          <p:nvSpPr>
            <p:cNvPr id="9" name="MH_Number_1">
              <a:extLst>
                <a:ext uri="{FF2B5EF4-FFF2-40B4-BE49-F238E27FC236}">
                  <a16:creationId xmlns:a16="http://schemas.microsoft.com/office/drawing/2014/main" xmlns="" id="{FEAC3EFB-4C9C-AE49-A7D1-CA8D0667038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MH_Entry_1">
              <a:extLst>
                <a:ext uri="{FF2B5EF4-FFF2-40B4-BE49-F238E27FC236}">
                  <a16:creationId xmlns:a16="http://schemas.microsoft.com/office/drawing/2014/main" xmlns="" id="{C7EDE8D2-6F76-E149-A69B-64B24337A4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团队工作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1" name="组合 3">
            <a:extLst>
              <a:ext uri="{FF2B5EF4-FFF2-40B4-BE49-F238E27FC236}">
                <a16:creationId xmlns:a16="http://schemas.microsoft.com/office/drawing/2014/main" xmlns="" id="{FAD56585-D6B2-2C4F-924F-09C94A1147DF}"/>
              </a:ext>
            </a:extLst>
          </p:cNvPr>
          <p:cNvGrpSpPr/>
          <p:nvPr/>
        </p:nvGrpSpPr>
        <p:grpSpPr>
          <a:xfrm>
            <a:off x="1430733" y="3729730"/>
            <a:ext cx="6248399" cy="673591"/>
            <a:chOff x="1219200" y="1945294"/>
            <a:chExt cx="6248399" cy="514270"/>
          </a:xfrm>
        </p:grpSpPr>
        <p:sp>
          <p:nvSpPr>
            <p:cNvPr id="12" name="MH_Number_1">
              <a:extLst>
                <a:ext uri="{FF2B5EF4-FFF2-40B4-BE49-F238E27FC236}">
                  <a16:creationId xmlns:a16="http://schemas.microsoft.com/office/drawing/2014/main" xmlns="" id="{AE5A3EEF-956B-AD41-9AA4-7602CE99CE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MH_Entry_1">
              <a:extLst>
                <a:ext uri="{FF2B5EF4-FFF2-40B4-BE49-F238E27FC236}">
                  <a16:creationId xmlns:a16="http://schemas.microsoft.com/office/drawing/2014/main" xmlns="" id="{98FA1A23-F257-474E-8FD0-5B641D31D7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编码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xmlns="" id="{202457DD-3DE4-4E48-9F44-4D1E23A1819D}"/>
              </a:ext>
            </a:extLst>
          </p:cNvPr>
          <p:cNvGrpSpPr/>
          <p:nvPr/>
        </p:nvGrpSpPr>
        <p:grpSpPr>
          <a:xfrm>
            <a:off x="1430733" y="4832595"/>
            <a:ext cx="6248399" cy="673591"/>
            <a:chOff x="1219200" y="1945294"/>
            <a:chExt cx="6248399" cy="514270"/>
          </a:xfrm>
        </p:grpSpPr>
        <p:sp>
          <p:nvSpPr>
            <p:cNvPr id="15" name="MH_Number_1">
              <a:extLst>
                <a:ext uri="{FF2B5EF4-FFF2-40B4-BE49-F238E27FC236}">
                  <a16:creationId xmlns:a16="http://schemas.microsoft.com/office/drawing/2014/main" xmlns="" id="{754DEC2D-50A7-B746-BF0E-51993362ABC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MH_Entry_1">
              <a:extLst>
                <a:ext uri="{FF2B5EF4-FFF2-40B4-BE49-F238E27FC236}">
                  <a16:creationId xmlns:a16="http://schemas.microsoft.com/office/drawing/2014/main" xmlns="" id="{ED2DE9B6-193E-1345-A0EF-C52449E0E47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测试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6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  <a:ea typeface="+mn-ea"/>
              </a:rPr>
              <a:t>如何加快开发效率？</a:t>
            </a:r>
            <a:r>
              <a:rPr kumimoji="1" lang="en-US" altLang="zh-CN" sz="2400" dirty="0">
                <a:latin typeface="+mn-ea"/>
                <a:ea typeface="+mn-ea"/>
              </a:rPr>
              <a:t>——</a:t>
            </a:r>
            <a:r>
              <a:rPr kumimoji="1"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模块化、框架开发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sp>
        <p:nvSpPr>
          <p:cNvPr id="8" name="矩形 7"/>
          <p:cNvSpPr/>
          <p:nvPr/>
        </p:nvSpPr>
        <p:spPr>
          <a:xfrm>
            <a:off x="3444064" y="4038600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事件切换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2"/>
            <a:endCxn id="8" idx="0"/>
          </p:cNvCxnSpPr>
          <p:nvPr/>
        </p:nvCxnSpPr>
        <p:spPr>
          <a:xfrm flipH="1">
            <a:off x="4358464" y="3128065"/>
            <a:ext cx="2194736" cy="9105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0"/>
            <a:endCxn id="4" idx="2"/>
          </p:cNvCxnSpPr>
          <p:nvPr/>
        </p:nvCxnSpPr>
        <p:spPr>
          <a:xfrm flipH="1" flipV="1">
            <a:off x="2268981" y="3128065"/>
            <a:ext cx="2089483" cy="910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20515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主线库</a:t>
            </a:r>
          </a:p>
        </p:txBody>
      </p:sp>
      <p:cxnSp>
        <p:nvCxnSpPr>
          <p:cNvPr id="15" name="直线箭头连接符 14"/>
          <p:cNvCxnSpPr>
            <a:stCxn id="8" idx="2"/>
            <a:endCxn id="14" idx="0"/>
          </p:cNvCxnSpPr>
          <p:nvPr/>
        </p:nvCxnSpPr>
        <p:spPr>
          <a:xfrm flipH="1">
            <a:off x="2634915" y="4800600"/>
            <a:ext cx="1723549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92507" y="5197449"/>
            <a:ext cx="2275093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支线库</a:t>
            </a:r>
            <a:r>
              <a:rPr kumimoji="1" lang="en-US" altLang="zh-CN" sz="2400" dirty="0">
                <a:solidFill>
                  <a:schemeClr val="accent2"/>
                </a:solidFill>
              </a:rPr>
              <a:t>[</a:t>
            </a:r>
            <a:r>
              <a:rPr kumimoji="1" lang="zh-CN" altLang="en-US" sz="2400" dirty="0">
                <a:solidFill>
                  <a:srgbClr val="FF0000"/>
                </a:solidFill>
              </a:rPr>
              <a:t>模板化</a:t>
            </a:r>
            <a:r>
              <a:rPr kumimoji="1" lang="en-US" altLang="zh-CN" sz="2400" dirty="0">
                <a:solidFill>
                  <a:schemeClr val="accent2"/>
                </a:solidFill>
              </a:rPr>
              <a:t>]</a:t>
            </a:r>
            <a:endParaRPr kumimoji="1" lang="zh-CN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17" name="直线箭头连接符 16"/>
          <p:cNvCxnSpPr>
            <a:stCxn id="8" idx="2"/>
            <a:endCxn id="16" idx="0"/>
          </p:cNvCxnSpPr>
          <p:nvPr/>
        </p:nvCxnSpPr>
        <p:spPr>
          <a:xfrm>
            <a:off x="4358464" y="4800600"/>
            <a:ext cx="1971590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94059" y="2050198"/>
            <a:ext cx="1114560" cy="1531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小游戏包</a:t>
            </a:r>
            <a:r>
              <a:rPr kumimoji="1" lang="en-US" altLang="zh-CN" sz="2400" dirty="0">
                <a:solidFill>
                  <a:schemeClr val="accent2"/>
                </a:solidFill>
              </a:rPr>
              <a:t>[</a:t>
            </a:r>
            <a:r>
              <a:rPr kumimoji="1" lang="zh-CN" altLang="en-US" sz="2400" dirty="0">
                <a:solidFill>
                  <a:srgbClr val="FF0000"/>
                </a:solidFill>
              </a:rPr>
              <a:t>模板化</a:t>
            </a:r>
            <a:r>
              <a:rPr kumimoji="1" lang="en-US" altLang="zh-CN" sz="2400" dirty="0">
                <a:solidFill>
                  <a:schemeClr val="accent2"/>
                </a:solidFill>
              </a:rPr>
              <a:t>]</a:t>
            </a:r>
            <a:endParaRPr kumimoji="1" lang="zh-CN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19" name="直线箭头连接符 18"/>
          <p:cNvCxnSpPr>
            <a:stCxn id="18" idx="1"/>
            <a:endCxn id="7" idx="3"/>
          </p:cNvCxnSpPr>
          <p:nvPr/>
        </p:nvCxnSpPr>
        <p:spPr>
          <a:xfrm flipH="1" flipV="1">
            <a:off x="7467600" y="2747065"/>
            <a:ext cx="426459" cy="687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53200" y="3856025"/>
            <a:ext cx="153690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辅助工具类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541679" y="592331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70734" y="592331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sub-Event-Windows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748145" y="6018415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084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219200"/>
            <a:ext cx="66864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400" dirty="0">
                <a:latin typeface="+mn-ea"/>
                <a:ea typeface="+mn-ea"/>
              </a:rPr>
              <a:t>如何加快开发效率？</a:t>
            </a:r>
            <a:r>
              <a:rPr kumimoji="1" lang="en-US" altLang="zh-CN" sz="2400" dirty="0">
                <a:latin typeface="+mn-ea"/>
                <a:ea typeface="+mn-ea"/>
              </a:rPr>
              <a:t>——</a:t>
            </a:r>
            <a:r>
              <a:rPr kumimoji="1" lang="zh-CN" altLang="en-US" sz="2400" b="1" dirty="0">
                <a:solidFill>
                  <a:schemeClr val="accent2"/>
                </a:solidFill>
                <a:latin typeface="+mn-ea"/>
                <a:ea typeface="+mn-ea"/>
              </a:rPr>
              <a:t>模块化、框架开发</a:t>
            </a:r>
            <a:r>
              <a:rPr kumimoji="1" lang="zh-CN" altLang="en-US" sz="2400" dirty="0">
                <a:latin typeface="+mn-ea"/>
                <a:ea typeface="+mn-ea"/>
              </a:rPr>
              <a:t>。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354581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事件逻辑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属性变更</a:t>
            </a:r>
          </a:p>
        </p:txBody>
      </p:sp>
      <p:sp>
        <p:nvSpPr>
          <p:cNvPr id="7" name="矩形 6"/>
          <p:cNvSpPr/>
          <p:nvPr/>
        </p:nvSpPr>
        <p:spPr>
          <a:xfrm>
            <a:off x="5638800" y="2366065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绘制窗口</a:t>
            </a:r>
          </a:p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用户交互</a:t>
            </a:r>
          </a:p>
        </p:txBody>
      </p:sp>
      <p:sp>
        <p:nvSpPr>
          <p:cNvPr id="8" name="矩形 7"/>
          <p:cNvSpPr/>
          <p:nvPr/>
        </p:nvSpPr>
        <p:spPr>
          <a:xfrm>
            <a:off x="3444064" y="4038600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事件切换</a:t>
            </a:r>
          </a:p>
        </p:txBody>
      </p:sp>
      <p:cxnSp>
        <p:nvCxnSpPr>
          <p:cNvPr id="10" name="直线箭头连接符 9"/>
          <p:cNvCxnSpPr>
            <a:stCxn id="4" idx="3"/>
            <a:endCxn id="7" idx="1"/>
          </p:cNvCxnSpPr>
          <p:nvPr/>
        </p:nvCxnSpPr>
        <p:spPr>
          <a:xfrm>
            <a:off x="3183381" y="2747065"/>
            <a:ext cx="245541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>
            <a:stCxn id="7" idx="2"/>
            <a:endCxn id="8" idx="0"/>
          </p:cNvCxnSpPr>
          <p:nvPr/>
        </p:nvCxnSpPr>
        <p:spPr>
          <a:xfrm flipH="1">
            <a:off x="4358464" y="3128065"/>
            <a:ext cx="2194736" cy="91053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>
            <a:stCxn id="8" idx="0"/>
            <a:endCxn id="4" idx="2"/>
          </p:cNvCxnSpPr>
          <p:nvPr/>
        </p:nvCxnSpPr>
        <p:spPr>
          <a:xfrm flipH="1" flipV="1">
            <a:off x="2268981" y="3128065"/>
            <a:ext cx="2089483" cy="91053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20515" y="5197449"/>
            <a:ext cx="1828800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主线库</a:t>
            </a:r>
          </a:p>
        </p:txBody>
      </p:sp>
      <p:cxnSp>
        <p:nvCxnSpPr>
          <p:cNvPr id="15" name="直线箭头连接符 14"/>
          <p:cNvCxnSpPr>
            <a:stCxn id="8" idx="2"/>
            <a:endCxn id="14" idx="0"/>
          </p:cNvCxnSpPr>
          <p:nvPr/>
        </p:nvCxnSpPr>
        <p:spPr>
          <a:xfrm flipH="1">
            <a:off x="2634915" y="4800600"/>
            <a:ext cx="1723549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192507" y="5197449"/>
            <a:ext cx="2275093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支线库</a:t>
            </a:r>
            <a:r>
              <a:rPr kumimoji="1" lang="en-US" altLang="zh-CN" sz="2400" dirty="0">
                <a:solidFill>
                  <a:schemeClr val="accent2"/>
                </a:solidFill>
              </a:rPr>
              <a:t>[</a:t>
            </a:r>
            <a:r>
              <a:rPr kumimoji="1" lang="zh-CN" altLang="en-US" sz="2400" dirty="0">
                <a:solidFill>
                  <a:srgbClr val="FF0000"/>
                </a:solidFill>
              </a:rPr>
              <a:t>模板化</a:t>
            </a:r>
            <a:r>
              <a:rPr kumimoji="1" lang="en-US" altLang="zh-CN" sz="2400" dirty="0">
                <a:solidFill>
                  <a:schemeClr val="accent2"/>
                </a:solidFill>
              </a:rPr>
              <a:t>]</a:t>
            </a:r>
            <a:endParaRPr kumimoji="1" lang="zh-CN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17" name="直线箭头连接符 16"/>
          <p:cNvCxnSpPr>
            <a:stCxn id="8" idx="2"/>
            <a:endCxn id="16" idx="0"/>
          </p:cNvCxnSpPr>
          <p:nvPr/>
        </p:nvCxnSpPr>
        <p:spPr>
          <a:xfrm>
            <a:off x="4358464" y="4800600"/>
            <a:ext cx="1971590" cy="39684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94059" y="2050198"/>
            <a:ext cx="1114560" cy="1531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小游戏包</a:t>
            </a:r>
            <a:r>
              <a:rPr kumimoji="1" lang="en-US" altLang="zh-CN" sz="2400" dirty="0">
                <a:solidFill>
                  <a:schemeClr val="accent2"/>
                </a:solidFill>
              </a:rPr>
              <a:t>[</a:t>
            </a:r>
            <a:r>
              <a:rPr kumimoji="1" lang="zh-CN" altLang="en-US" sz="2400" dirty="0">
                <a:solidFill>
                  <a:srgbClr val="FF0000"/>
                </a:solidFill>
              </a:rPr>
              <a:t>模板化</a:t>
            </a:r>
            <a:r>
              <a:rPr kumimoji="1" lang="en-US" altLang="zh-CN" sz="2400" dirty="0">
                <a:solidFill>
                  <a:schemeClr val="accent2"/>
                </a:solidFill>
              </a:rPr>
              <a:t>]</a:t>
            </a:r>
            <a:endParaRPr kumimoji="1" lang="zh-CN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19" name="直线箭头连接符 18"/>
          <p:cNvCxnSpPr>
            <a:stCxn id="18" idx="1"/>
            <a:endCxn id="7" idx="3"/>
          </p:cNvCxnSpPr>
          <p:nvPr/>
        </p:nvCxnSpPr>
        <p:spPr>
          <a:xfrm flipH="1" flipV="1">
            <a:off x="7467600" y="2747065"/>
            <a:ext cx="426459" cy="6873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553200" y="3856025"/>
            <a:ext cx="1536905" cy="7620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辅助工具类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44314" y="1939798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EventBase.java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626331" y="1965434"/>
            <a:ext cx="205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WinBase.java</a:t>
            </a:r>
            <a:r>
              <a:rPr kumimoji="1" lang="zh-CN" altLang="en-US" dirty="0"/>
              <a:t>模板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541679" y="5923318"/>
            <a:ext cx="2159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5070734" y="5923318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sub-Event-Windows </a:t>
            </a:r>
            <a:r>
              <a:rPr kumimoji="1" lang="zh-CN" altLang="en-US" dirty="0"/>
              <a:t>对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3857092" y="304413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accent2"/>
                </a:solidFill>
              </a:rPr>
              <a:t>数据包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243039" y="637905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v5</a:t>
            </a:r>
            <a:endParaRPr kumimoji="1"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260286" y="3449026"/>
            <a:ext cx="1114560" cy="153120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>
                <a:solidFill>
                  <a:schemeClr val="accent2"/>
                </a:solidFill>
              </a:rPr>
              <a:t>结局</a:t>
            </a:r>
            <a:r>
              <a:rPr kumimoji="1" lang="en-US" altLang="zh-CN" sz="2400" dirty="0">
                <a:solidFill>
                  <a:schemeClr val="accent2"/>
                </a:solidFill>
              </a:rPr>
              <a:t>[</a:t>
            </a:r>
            <a:r>
              <a:rPr kumimoji="1" lang="zh-CN" altLang="en-US" sz="2400" dirty="0">
                <a:solidFill>
                  <a:srgbClr val="FF0000"/>
                </a:solidFill>
              </a:rPr>
              <a:t>模板化</a:t>
            </a:r>
            <a:r>
              <a:rPr kumimoji="1" lang="en-US" altLang="zh-CN" sz="2400" dirty="0">
                <a:solidFill>
                  <a:schemeClr val="accent2"/>
                </a:solidFill>
              </a:rPr>
              <a:t>]</a:t>
            </a:r>
            <a:endParaRPr kumimoji="1" lang="zh-CN" altLang="en-US" sz="2400" dirty="0">
              <a:solidFill>
                <a:schemeClr val="accent2"/>
              </a:solidFill>
            </a:endParaRPr>
          </a:p>
        </p:txBody>
      </p:sp>
      <p:cxnSp>
        <p:nvCxnSpPr>
          <p:cNvPr id="31" name="直线箭头连接符 30"/>
          <p:cNvCxnSpPr>
            <a:stCxn id="4" idx="2"/>
            <a:endCxn id="30" idx="3"/>
          </p:cNvCxnSpPr>
          <p:nvPr/>
        </p:nvCxnSpPr>
        <p:spPr>
          <a:xfrm flipH="1">
            <a:off x="1374846" y="3128065"/>
            <a:ext cx="894135" cy="108656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914400"/>
            <a:ext cx="5447271" cy="53890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58688" y="1066800"/>
            <a:ext cx="264687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b="1" dirty="0">
                <a:latin typeface="+mn-ea"/>
                <a:ea typeface="+mn-ea"/>
              </a:rPr>
              <a:t>模板</a:t>
            </a:r>
          </a:p>
          <a:p>
            <a:endParaRPr kumimoji="1" lang="zh-CN" altLang="en-US" sz="2400" dirty="0">
              <a:latin typeface="+mn-ea"/>
              <a:ea typeface="+mn-ea"/>
            </a:endParaRPr>
          </a:p>
          <a:p>
            <a:endParaRPr kumimoji="1" lang="zh-CN" altLang="en-US" sz="2400" dirty="0">
              <a:latin typeface="+mn-ea"/>
              <a:ea typeface="+mn-ea"/>
            </a:endParaRPr>
          </a:p>
          <a:p>
            <a:r>
              <a:rPr kumimoji="1" lang="zh-CN" altLang="en-US" sz="2400" dirty="0">
                <a:latin typeface="+mn-ea"/>
                <a:ea typeface="+mn-ea"/>
              </a:rPr>
              <a:t>看注释</a:t>
            </a:r>
          </a:p>
          <a:p>
            <a:r>
              <a:rPr kumimoji="1" lang="zh-CN" altLang="en-US" sz="2400" dirty="0">
                <a:latin typeface="+mn-ea"/>
                <a:ea typeface="+mn-ea"/>
              </a:rPr>
              <a:t>删除</a:t>
            </a:r>
          </a:p>
          <a:p>
            <a:r>
              <a:rPr kumimoji="1" lang="zh-CN" altLang="en-US" sz="2400" dirty="0">
                <a:latin typeface="+mn-ea"/>
                <a:ea typeface="+mn-ea"/>
              </a:rPr>
              <a:t>填空</a:t>
            </a:r>
          </a:p>
          <a:p>
            <a:r>
              <a:rPr kumimoji="1" lang="zh-CN" altLang="en-US" sz="2400" dirty="0">
                <a:latin typeface="+mn-ea"/>
                <a:ea typeface="+mn-ea"/>
              </a:rPr>
              <a:t>添加新东西</a:t>
            </a:r>
          </a:p>
          <a:p>
            <a:r>
              <a:rPr kumimoji="1" lang="zh-CN" altLang="en-US" sz="2400" dirty="0">
                <a:latin typeface="+mn-ea"/>
                <a:ea typeface="+mn-ea"/>
              </a:rPr>
              <a:t>约定好的简单接口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858688" y="4800600"/>
            <a:ext cx="264848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40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个分支事件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窗口对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17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个主事件</a:t>
            </a:r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窗口对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11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个工具</a:t>
            </a:r>
          </a:p>
          <a:p>
            <a:r>
              <a:rPr kumimoji="1"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个游戏</a:t>
            </a:r>
          </a:p>
        </p:txBody>
      </p:sp>
    </p:spTree>
    <p:extLst>
      <p:ext uri="{BB962C8B-B14F-4D97-AF65-F5344CB8AC3E}">
        <p14:creationId xmlns:p14="http://schemas.microsoft.com/office/powerpoint/2010/main" val="168204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8022" y="1019565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  <a:ea typeface="+mn-ea"/>
              </a:rPr>
              <a:t>2.</a:t>
            </a:r>
            <a:r>
              <a:rPr kumimoji="1" lang="zh-CN" altLang="en-US" sz="2400" dirty="0">
                <a:latin typeface="+mn-ea"/>
                <a:ea typeface="+mn-ea"/>
              </a:rPr>
              <a:t> 如何管理版本？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7170" y="1619729"/>
            <a:ext cx="9188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如果所有人</a:t>
            </a:r>
            <a:r>
              <a:rPr kumimoji="1" lang="zh-CN" altLang="en-US" sz="2400">
                <a:latin typeface="+mn-ea"/>
                <a:ea typeface="+mn-ea"/>
              </a:rPr>
              <a:t>都对</a:t>
            </a:r>
            <a:r>
              <a:rPr kumimoji="1" lang="en-US" altLang="zh-CN" sz="2400" dirty="0" err="1">
                <a:latin typeface="+mn-ea"/>
                <a:ea typeface="+mn-ea"/>
              </a:rPr>
              <a:t>Github</a:t>
            </a:r>
            <a:r>
              <a:rPr kumimoji="1" lang="zh-CN" altLang="en-US" sz="2400" dirty="0">
                <a:latin typeface="+mn-ea"/>
                <a:ea typeface="+mn-ea"/>
              </a:rPr>
              <a:t>很熟悉，那就不是问题，问题是这是个问题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24" y="2349363"/>
            <a:ext cx="2119737" cy="3875543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967704" y="227807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代码内嵌</a:t>
            </a:r>
          </a:p>
          <a:p>
            <a:r>
              <a:rPr kumimoji="1" lang="zh-CN" altLang="en-US" dirty="0">
                <a:latin typeface="+mn-ea"/>
                <a:ea typeface="+mn-ea"/>
              </a:rPr>
              <a:t>开发日志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44" y="2349363"/>
            <a:ext cx="3444436" cy="191783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009268" y="3610744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剧情逻辑介</a:t>
            </a:r>
          </a:p>
          <a:p>
            <a:r>
              <a:rPr kumimoji="1" lang="zh-CN" altLang="en-US" dirty="0">
                <a:latin typeface="+mn-ea"/>
                <a:ea typeface="+mn-ea"/>
              </a:rPr>
              <a:t>绍。文档</a:t>
            </a:r>
          </a:p>
        </p:txBody>
      </p:sp>
      <p:cxnSp>
        <p:nvCxnSpPr>
          <p:cNvPr id="31" name="直线连接符 30"/>
          <p:cNvCxnSpPr/>
          <p:nvPr/>
        </p:nvCxnSpPr>
        <p:spPr>
          <a:xfrm>
            <a:off x="2758161" y="2924406"/>
            <a:ext cx="131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/>
          <p:cNvCxnSpPr/>
          <p:nvPr/>
        </p:nvCxnSpPr>
        <p:spPr>
          <a:xfrm>
            <a:off x="2967705" y="4257075"/>
            <a:ext cx="131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577060"/>
            <a:ext cx="2946868" cy="754512"/>
          </a:xfrm>
          <a:prstGeom prst="rect">
            <a:avLst/>
          </a:prstGeom>
        </p:spPr>
      </p:pic>
      <p:cxnSp>
        <p:nvCxnSpPr>
          <p:cNvPr id="35" name="直线连接符 34"/>
          <p:cNvCxnSpPr/>
          <p:nvPr/>
        </p:nvCxnSpPr>
        <p:spPr>
          <a:xfrm>
            <a:off x="6375868" y="5336347"/>
            <a:ext cx="13175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478116" y="457706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n-ea"/>
                <a:ea typeface="+mn-ea"/>
              </a:rPr>
              <a:t>神秘代号</a:t>
            </a:r>
          </a:p>
          <a:p>
            <a:r>
              <a:rPr kumimoji="1" lang="zh-CN" altLang="en-US" dirty="0">
                <a:latin typeface="+mn-ea"/>
                <a:ea typeface="+mn-ea"/>
              </a:rPr>
              <a:t>方便搜索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3707476" y="5769033"/>
            <a:ext cx="416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wechat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push</a:t>
            </a:r>
            <a:r>
              <a:rPr kumimoji="1" lang="zh-CN" altLang="en-US" dirty="0">
                <a:latin typeface="+mn-ea"/>
                <a:ea typeface="+mn-ea"/>
              </a:rPr>
              <a:t> 以及 </a:t>
            </a:r>
            <a:r>
              <a:rPr kumimoji="1" lang="en-US" altLang="zh-CN" dirty="0" err="1">
                <a:latin typeface="+mn-ea"/>
                <a:ea typeface="+mn-ea"/>
              </a:rPr>
              <a:t>wechat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TODO</a:t>
            </a:r>
            <a:r>
              <a:rPr kumimoji="1" lang="zh-CN" altLang="en-US" dirty="0">
                <a:latin typeface="+mn-ea"/>
                <a:ea typeface="+mn-ea"/>
              </a:rPr>
              <a:t>标记</a:t>
            </a:r>
          </a:p>
        </p:txBody>
      </p:sp>
    </p:spTree>
    <p:extLst>
      <p:ext uri="{BB962C8B-B14F-4D97-AF65-F5344CB8AC3E}">
        <p14:creationId xmlns:p14="http://schemas.microsoft.com/office/powerpoint/2010/main" val="119563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8022" y="1019565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  <a:ea typeface="+mn-ea"/>
              </a:rPr>
              <a:t>2.</a:t>
            </a:r>
            <a:r>
              <a:rPr kumimoji="1" lang="zh-CN" altLang="en-US" sz="2400" dirty="0">
                <a:latin typeface="+mn-ea"/>
                <a:ea typeface="+mn-ea"/>
              </a:rPr>
              <a:t> 如何管理版本？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80213" y="1710087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最后一周的集中开发阶段</a:t>
            </a:r>
            <a:r>
              <a:rPr kumimoji="1" lang="zh-CN" altLang="en-US" sz="2400">
                <a:latin typeface="+mn-ea"/>
                <a:ea typeface="+mn-ea"/>
              </a:rPr>
              <a:t>使用的神秘技巧</a:t>
            </a: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4935" y="2492944"/>
            <a:ext cx="4168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>
                <a:latin typeface="+mn-ea"/>
                <a:ea typeface="+mn-ea"/>
              </a:rPr>
              <a:t>wechat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push</a:t>
            </a:r>
            <a:r>
              <a:rPr kumimoji="1" lang="zh-CN" altLang="en-US" dirty="0">
                <a:latin typeface="+mn-ea"/>
                <a:ea typeface="+mn-ea"/>
              </a:rPr>
              <a:t> 以及 </a:t>
            </a:r>
            <a:r>
              <a:rPr kumimoji="1" lang="en-US" altLang="zh-CN" dirty="0" err="1">
                <a:latin typeface="+mn-ea"/>
                <a:ea typeface="+mn-ea"/>
              </a:rPr>
              <a:t>wechat</a:t>
            </a:r>
            <a:r>
              <a:rPr kumimoji="1" lang="zh-CN" altLang="en-US" dirty="0">
                <a:latin typeface="+mn-ea"/>
                <a:ea typeface="+mn-ea"/>
              </a:rPr>
              <a:t> </a:t>
            </a:r>
            <a:r>
              <a:rPr kumimoji="1" lang="en-US" altLang="zh-CN" dirty="0">
                <a:latin typeface="+mn-ea"/>
                <a:ea typeface="+mn-ea"/>
              </a:rPr>
              <a:t>TODO</a:t>
            </a:r>
            <a:r>
              <a:rPr kumimoji="1" lang="zh-CN" altLang="en-US" dirty="0">
                <a:latin typeface="+mn-ea"/>
                <a:ea typeface="+mn-ea"/>
              </a:rPr>
              <a:t>标记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935" y="3394007"/>
            <a:ext cx="3657600" cy="1447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2492944"/>
            <a:ext cx="2482849" cy="36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>
                    <a:lumMod val="75000"/>
                  </a:schemeClr>
                </a:solidFill>
              </a:rPr>
              <a:t>团队编码</a:t>
            </a:r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8022" y="1019565"/>
            <a:ext cx="2680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n-ea"/>
                <a:ea typeface="+mn-ea"/>
              </a:rPr>
              <a:t>2.</a:t>
            </a:r>
            <a:r>
              <a:rPr kumimoji="1" lang="zh-CN" altLang="en-US" sz="2400" dirty="0">
                <a:latin typeface="+mn-ea"/>
                <a:ea typeface="+mn-ea"/>
              </a:rPr>
              <a:t> 如何管理版本？</a:t>
            </a:r>
          </a:p>
          <a:p>
            <a:pPr marL="342900" indent="-342900">
              <a:buAutoNum type="arabicPeriod"/>
            </a:pPr>
            <a:endParaRPr kumimoji="1" lang="zh-CN" altLang="en-US" sz="2400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24702" y="1029729"/>
            <a:ext cx="54633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latin typeface="+mn-ea"/>
                <a:ea typeface="+mn-ea"/>
              </a:rPr>
              <a:t>但是实际上还是重度</a:t>
            </a:r>
            <a:r>
              <a:rPr kumimoji="1" lang="en-US" altLang="zh-CN" sz="2400" dirty="0" err="1">
                <a:latin typeface="+mn-ea"/>
                <a:ea typeface="+mn-ea"/>
              </a:rPr>
              <a:t>github</a:t>
            </a:r>
            <a:r>
              <a:rPr kumimoji="1" lang="zh-CN" altLang="en-US" sz="2400" dirty="0">
                <a:latin typeface="+mn-ea"/>
                <a:ea typeface="+mn-ea"/>
              </a:rPr>
              <a:t>依赖的项目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02457"/>
            <a:ext cx="3255891" cy="19739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11" y="4068079"/>
            <a:ext cx="2154309" cy="23733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8072" y="1831552"/>
            <a:ext cx="3446769" cy="183210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973" y="4188642"/>
            <a:ext cx="5789111" cy="174064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809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grpSp>
        <p:nvGrpSpPr>
          <p:cNvPr id="5" name="组合 3"/>
          <p:cNvGrpSpPr/>
          <p:nvPr/>
        </p:nvGrpSpPr>
        <p:grpSpPr>
          <a:xfrm>
            <a:off x="1430733" y="1524000"/>
            <a:ext cx="6248399" cy="673591"/>
            <a:chOff x="1219200" y="1945294"/>
            <a:chExt cx="6248399" cy="514270"/>
          </a:xfrm>
        </p:grpSpPr>
        <p:sp>
          <p:nvSpPr>
            <p:cNvPr id="6" name="MH_Number_1"/>
            <p:cNvSpPr/>
            <p:nvPr>
              <p:custDataLst>
                <p:tags r:id="rId7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MH_Entry_1"/>
            <p:cNvSpPr/>
            <p:nvPr>
              <p:custDataLst>
                <p:tags r:id="rId8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需求与设计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8" name="组合 3">
            <a:extLst>
              <a:ext uri="{FF2B5EF4-FFF2-40B4-BE49-F238E27FC236}">
                <a16:creationId xmlns:a16="http://schemas.microsoft.com/office/drawing/2014/main" xmlns="" id="{B98BBFB2-B23A-4943-8E5E-8FAB95F09A60}"/>
              </a:ext>
            </a:extLst>
          </p:cNvPr>
          <p:cNvGrpSpPr/>
          <p:nvPr/>
        </p:nvGrpSpPr>
        <p:grpSpPr>
          <a:xfrm>
            <a:off x="1430733" y="2626865"/>
            <a:ext cx="6248399" cy="673591"/>
            <a:chOff x="1219200" y="1945294"/>
            <a:chExt cx="6248399" cy="514270"/>
          </a:xfrm>
        </p:grpSpPr>
        <p:sp>
          <p:nvSpPr>
            <p:cNvPr id="9" name="MH_Number_1">
              <a:extLst>
                <a:ext uri="{FF2B5EF4-FFF2-40B4-BE49-F238E27FC236}">
                  <a16:creationId xmlns:a16="http://schemas.microsoft.com/office/drawing/2014/main" xmlns="" id="{FEAC3EFB-4C9C-AE49-A7D1-CA8D0667038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MH_Entry_1">
              <a:extLst>
                <a:ext uri="{FF2B5EF4-FFF2-40B4-BE49-F238E27FC236}">
                  <a16:creationId xmlns:a16="http://schemas.microsoft.com/office/drawing/2014/main" xmlns="" id="{C7EDE8D2-6F76-E149-A69B-64B24337A4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团队工作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1" name="组合 3">
            <a:extLst>
              <a:ext uri="{FF2B5EF4-FFF2-40B4-BE49-F238E27FC236}">
                <a16:creationId xmlns:a16="http://schemas.microsoft.com/office/drawing/2014/main" xmlns="" id="{FAD56585-D6B2-2C4F-924F-09C94A1147DF}"/>
              </a:ext>
            </a:extLst>
          </p:cNvPr>
          <p:cNvGrpSpPr/>
          <p:nvPr/>
        </p:nvGrpSpPr>
        <p:grpSpPr>
          <a:xfrm>
            <a:off x="1430733" y="3729730"/>
            <a:ext cx="6248399" cy="673591"/>
            <a:chOff x="1219200" y="1945294"/>
            <a:chExt cx="6248399" cy="514270"/>
          </a:xfrm>
        </p:grpSpPr>
        <p:sp>
          <p:nvSpPr>
            <p:cNvPr id="12" name="MH_Number_1">
              <a:extLst>
                <a:ext uri="{FF2B5EF4-FFF2-40B4-BE49-F238E27FC236}">
                  <a16:creationId xmlns:a16="http://schemas.microsoft.com/office/drawing/2014/main" xmlns="" id="{AE5A3EEF-956B-AD41-9AA4-7602CE99CE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MH_Entry_1">
              <a:extLst>
                <a:ext uri="{FF2B5EF4-FFF2-40B4-BE49-F238E27FC236}">
                  <a16:creationId xmlns:a16="http://schemas.microsoft.com/office/drawing/2014/main" xmlns="" id="{98FA1A23-F257-474E-8FD0-5B641D31D7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编码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xmlns="" id="{202457DD-3DE4-4E48-9F44-4D1E23A1819D}"/>
              </a:ext>
            </a:extLst>
          </p:cNvPr>
          <p:cNvGrpSpPr/>
          <p:nvPr/>
        </p:nvGrpSpPr>
        <p:grpSpPr>
          <a:xfrm>
            <a:off x="1430733" y="4832595"/>
            <a:ext cx="6248399" cy="673591"/>
            <a:chOff x="1219200" y="1945294"/>
            <a:chExt cx="6248399" cy="514270"/>
          </a:xfrm>
        </p:grpSpPr>
        <p:sp>
          <p:nvSpPr>
            <p:cNvPr id="15" name="MH_Number_1">
              <a:extLst>
                <a:ext uri="{FF2B5EF4-FFF2-40B4-BE49-F238E27FC236}">
                  <a16:creationId xmlns:a16="http://schemas.microsoft.com/office/drawing/2014/main" xmlns="" id="{754DEC2D-50A7-B746-BF0E-51993362ABC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MH_Entry_1">
              <a:extLst>
                <a:ext uri="{FF2B5EF4-FFF2-40B4-BE49-F238E27FC236}">
                  <a16:creationId xmlns:a16="http://schemas.microsoft.com/office/drawing/2014/main" xmlns="" id="{ED2DE9B6-193E-1345-A0EF-C52449E0E47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FF0000"/>
                  </a:solidFill>
                  <a:latin typeface="+mn-ea"/>
                </a:rPr>
                <a:t>测试</a:t>
              </a:r>
              <a:endParaRPr lang="en-US" altLang="zh-CN" sz="2400" b="1" spc="200" dirty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117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A34D99D-4537-4F3B-BA64-3CCFD16666C9}" type="slidenum">
              <a:rPr kumimoji="0" lang="zh-CN" alt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 smtClean="0"/>
              <a:t>通过</a:t>
            </a:r>
            <a:r>
              <a:rPr lang="en-US" altLang="zh-CN" dirty="0" err="1" smtClean="0"/>
              <a:t>JUnit5</a:t>
            </a:r>
            <a:r>
              <a:rPr lang="zh-CN" altLang="en-US" dirty="0"/>
              <a:t>测试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设计测试用例，测试输出非</a:t>
            </a:r>
            <a:r>
              <a:rPr lang="en-US" altLang="zh-CN" dirty="0" smtClean="0"/>
              <a:t>void</a:t>
            </a:r>
            <a:r>
              <a:rPr lang="zh-CN" altLang="en-US" dirty="0" smtClean="0"/>
              <a:t>的函数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2"/>
          </p:nvPr>
        </p:nvSpPr>
        <p:spPr/>
        <p:txBody>
          <a:bodyPr/>
          <a:lstStyle/>
          <a:p>
            <a:r>
              <a:rPr lang="zh-CN" altLang="en-US" dirty="0" smtClean="0"/>
              <a:t>软件以绘图函数为主</a:t>
            </a:r>
            <a:endParaRPr lang="en-US" altLang="zh-CN" dirty="0"/>
          </a:p>
          <a:p>
            <a:pPr lvl="1"/>
            <a:r>
              <a:rPr lang="zh-CN" altLang="en-US" dirty="0" smtClean="0"/>
              <a:t>无法通过自动化测试来检验程序功能，需要手动进行集成测试。</a:t>
            </a: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自动化单元测试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76717"/>
            <a:ext cx="3817046" cy="268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6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>
          <a:xfrm>
            <a:off x="457200" y="1752600"/>
            <a:ext cx="3008313" cy="4373563"/>
          </a:xfrm>
        </p:spPr>
        <p:txBody>
          <a:bodyPr anchor="t"/>
          <a:lstStyle/>
          <a:p>
            <a:pPr algn="ctr"/>
            <a:r>
              <a:rPr lang="en-US" altLang="zh-CN" sz="2000" dirty="0" smtClean="0"/>
              <a:t>Java</a:t>
            </a:r>
            <a:r>
              <a:rPr lang="zh-CN" altLang="en-US" sz="2000" dirty="0" smtClean="0"/>
              <a:t>序列化</a:t>
            </a:r>
            <a:r>
              <a:rPr lang="en-US" altLang="zh-CN" sz="2000" dirty="0" smtClean="0"/>
              <a:t>-</a:t>
            </a:r>
            <a:r>
              <a:rPr lang="zh-CN" altLang="en-US" sz="2000" dirty="0" smtClean="0"/>
              <a:t>存档</a:t>
            </a:r>
            <a:r>
              <a:rPr lang="zh-CN" altLang="en-US" sz="2000" dirty="0"/>
              <a:t>功能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小范围集成测试</a:t>
            </a:r>
            <a:r>
              <a:rPr lang="en-US" altLang="zh-CN" dirty="0" smtClean="0"/>
              <a:t>-</a:t>
            </a:r>
            <a:r>
              <a:rPr lang="zh-CN" altLang="en-US" dirty="0" smtClean="0"/>
              <a:t>实现自己负责的功能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zh-CN" altLang="en-US" dirty="0" smtClean="0"/>
              <a:t>通过存档实现特定模块的调试功能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29747" y="3823900"/>
            <a:ext cx="39241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调试举例：发生在特定时间的选课系统</a:t>
            </a:r>
            <a:endParaRPr 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" y="2215057"/>
            <a:ext cx="3946537" cy="267438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026" y="1597465"/>
            <a:ext cx="3187508" cy="212218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" y="4919633"/>
            <a:ext cx="8848725" cy="154305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276600" y="5943600"/>
            <a:ext cx="1371600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937407" y="3886200"/>
            <a:ext cx="2124152" cy="9438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 err="1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Lyhnb</a:t>
            </a:r>
            <a:r>
              <a:rPr lang="en-US" altLang="zh-CN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!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506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开发后期</a:t>
            </a:r>
            <a:r>
              <a:rPr lang="en-US" altLang="zh-CN" dirty="0" smtClean="0"/>
              <a:t>-</a:t>
            </a:r>
            <a:r>
              <a:rPr lang="zh-CN" altLang="en-US" dirty="0" smtClean="0"/>
              <a:t>大规模集成测试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2000" y="1600200"/>
            <a:ext cx="7086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780078"/>
              </a:buClr>
              <a:buFont typeface="Wingdings" pitchFamily="2" charset="2"/>
              <a:buChar char="p"/>
            </a:pPr>
            <a:r>
              <a:rPr lang="zh-CN" altLang="en-US" sz="2200" b="1" dirty="0" smtClean="0">
                <a:latin typeface="+mn-ea"/>
                <a:ea typeface="+mn-ea"/>
                <a:cs typeface="Arial" panose="020B0604020202020204" pitchFamily="34" charset="0"/>
              </a:rPr>
              <a:t>开发后期</a:t>
            </a:r>
            <a:r>
              <a:rPr lang="en-US" altLang="zh-CN" sz="2200" b="1" dirty="0" smtClean="0">
                <a:latin typeface="+mn-ea"/>
                <a:ea typeface="+mn-ea"/>
                <a:cs typeface="Arial" panose="020B0604020202020204" pitchFamily="34" charset="0"/>
              </a:rPr>
              <a:t>-</a:t>
            </a:r>
            <a:r>
              <a:rPr lang="zh-CN" altLang="en-US" sz="2200" b="1" dirty="0" smtClean="0">
                <a:latin typeface="+mn-ea"/>
                <a:ea typeface="+mn-ea"/>
                <a:cs typeface="Arial" panose="020B0604020202020204" pitchFamily="34" charset="0"/>
              </a:rPr>
              <a:t>功能复杂</a:t>
            </a:r>
            <a:r>
              <a:rPr lang="en-US" altLang="zh-CN" sz="2200" b="1" dirty="0" smtClean="0">
                <a:latin typeface="+mn-ea"/>
                <a:ea typeface="+mn-ea"/>
                <a:cs typeface="Arial" panose="020B0604020202020204" pitchFamily="34" charset="0"/>
              </a:rPr>
              <a:t>+bug</a:t>
            </a:r>
            <a:r>
              <a:rPr lang="zh-CN" altLang="en-US" sz="2200" b="1" dirty="0" smtClean="0">
                <a:latin typeface="+mn-ea"/>
                <a:ea typeface="+mn-ea"/>
                <a:cs typeface="Arial" panose="020B0604020202020204" pitchFamily="34" charset="0"/>
              </a:rPr>
              <a:t>较多</a:t>
            </a:r>
            <a:endParaRPr lang="en-US" altLang="zh-CN" sz="2200" b="1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  <a:ea typeface="+mn-ea"/>
              </a:rPr>
              <a:t>自己的模块跟整个系统拼接起来有</a:t>
            </a:r>
            <a:r>
              <a:rPr lang="en-US" altLang="zh-CN" dirty="0" smtClean="0">
                <a:latin typeface="+mn-ea"/>
                <a:ea typeface="+mn-ea"/>
              </a:rPr>
              <a:t>bug</a:t>
            </a:r>
            <a:r>
              <a:rPr lang="zh-CN" altLang="en-US" dirty="0" smtClean="0">
                <a:latin typeface="+mn-ea"/>
                <a:ea typeface="+mn-ea"/>
              </a:rPr>
              <a:t>，怎么办？</a:t>
            </a:r>
            <a:endParaRPr lang="en-US" altLang="zh-CN" dirty="0" smtClean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  <a:ea typeface="+mn-ea"/>
              </a:rPr>
              <a:t>大范围手动集成测试</a:t>
            </a:r>
            <a:r>
              <a:rPr lang="en-US" altLang="zh-CN" dirty="0" smtClean="0">
                <a:latin typeface="+mn-ea"/>
                <a:ea typeface="+mn-ea"/>
              </a:rPr>
              <a:t>+</a:t>
            </a:r>
            <a:r>
              <a:rPr lang="en-US" altLang="zh-CN" dirty="0" err="1" smtClean="0">
                <a:latin typeface="+mn-ea"/>
                <a:ea typeface="+mn-ea"/>
              </a:rPr>
              <a:t>wechat</a:t>
            </a:r>
            <a:r>
              <a:rPr lang="en-US" altLang="zh-CN" dirty="0" smtClean="0">
                <a:latin typeface="+mn-ea"/>
                <a:ea typeface="+mn-ea"/>
              </a:rPr>
              <a:t> </a:t>
            </a:r>
            <a:r>
              <a:rPr lang="en-US" altLang="zh-CN" dirty="0" err="1" smtClean="0">
                <a:latin typeface="+mn-ea"/>
                <a:ea typeface="+mn-ea"/>
              </a:rPr>
              <a:t>TODO</a:t>
            </a:r>
            <a:r>
              <a:rPr lang="zh-CN" altLang="en-US" dirty="0">
                <a:latin typeface="+mn-ea"/>
                <a:ea typeface="+mn-ea"/>
              </a:rPr>
              <a:t>标记</a:t>
            </a:r>
            <a:r>
              <a:rPr lang="en-US" altLang="zh-CN" dirty="0" smtClean="0">
                <a:latin typeface="+mn-ea"/>
                <a:ea typeface="+mn-ea"/>
              </a:rPr>
              <a:t>+</a:t>
            </a:r>
            <a:r>
              <a:rPr lang="zh-CN" altLang="en-US" dirty="0" smtClean="0">
                <a:latin typeface="+mn-ea"/>
                <a:ea typeface="+mn-ea"/>
              </a:rPr>
              <a:t>自动</a:t>
            </a:r>
            <a:r>
              <a:rPr lang="en-US" altLang="zh-CN" dirty="0" smtClean="0">
                <a:latin typeface="+mn-ea"/>
                <a:ea typeface="+mn-ea"/>
              </a:rPr>
              <a:t>debug</a:t>
            </a:r>
            <a:r>
              <a:rPr lang="zh-CN" altLang="en-US" dirty="0" smtClean="0">
                <a:latin typeface="+mn-ea"/>
                <a:ea typeface="+mn-ea"/>
              </a:rPr>
              <a:t>机</a:t>
            </a:r>
            <a:endParaRPr lang="en-US" altLang="zh-CN" dirty="0" smtClean="0">
              <a:latin typeface="+mn-ea"/>
              <a:ea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" y="3401705"/>
            <a:ext cx="4505954" cy="12384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5765" y="3881384"/>
            <a:ext cx="4666835" cy="4640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5047913"/>
            <a:ext cx="4812102" cy="74243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612" y="4477749"/>
            <a:ext cx="3726106" cy="42282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62" y="3001906"/>
            <a:ext cx="3982006" cy="704948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380990" y="4905841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i="1" u="sng" dirty="0" smtClean="0"/>
              <a:t>自动</a:t>
            </a:r>
            <a:r>
              <a:rPr lang="en-US" altLang="zh-CN" i="1" u="sng" dirty="0" smtClean="0"/>
              <a:t>debug</a:t>
            </a:r>
            <a:r>
              <a:rPr lang="zh-CN" altLang="en-US" i="1" u="sng" dirty="0" smtClean="0"/>
              <a:t>机</a:t>
            </a:r>
            <a:endParaRPr lang="zh-CN" altLang="en-US" i="1" u="sng" dirty="0"/>
          </a:p>
        </p:txBody>
      </p:sp>
      <p:sp>
        <p:nvSpPr>
          <p:cNvPr id="17" name="文本框 16"/>
          <p:cNvSpPr txBox="1"/>
          <p:nvPr/>
        </p:nvSpPr>
        <p:spPr>
          <a:xfrm>
            <a:off x="5302234" y="5878054"/>
            <a:ext cx="351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u="sng" dirty="0" err="1" smtClean="0">
                <a:latin typeface="+mn-ea"/>
                <a:ea typeface="+mn-ea"/>
              </a:rPr>
              <a:t>TODO</a:t>
            </a:r>
            <a:r>
              <a:rPr lang="en-US" altLang="zh-CN" i="1" u="sng" dirty="0" smtClean="0">
                <a:latin typeface="+mn-ea"/>
                <a:ea typeface="+mn-ea"/>
              </a:rPr>
              <a:t>:</a:t>
            </a:r>
            <a:r>
              <a:rPr lang="zh-CN" altLang="en-US" i="1" u="sng" dirty="0" smtClean="0">
                <a:latin typeface="+mn-ea"/>
                <a:ea typeface="+mn-ea"/>
              </a:rPr>
              <a:t>提出需求</a:t>
            </a:r>
            <a:r>
              <a:rPr lang="en-US" altLang="zh-CN" i="1" u="sng" dirty="0" smtClean="0">
                <a:latin typeface="+mn-ea"/>
                <a:ea typeface="+mn-ea"/>
              </a:rPr>
              <a:t>+</a:t>
            </a:r>
            <a:r>
              <a:rPr lang="zh-CN" altLang="en-US" i="1" u="sng" dirty="0" smtClean="0">
                <a:latin typeface="+mn-ea"/>
                <a:ea typeface="+mn-ea"/>
              </a:rPr>
              <a:t>测试发现</a:t>
            </a:r>
            <a:r>
              <a:rPr lang="en-US" altLang="zh-CN" i="1" u="sng" dirty="0" smtClean="0">
                <a:latin typeface="+mn-ea"/>
                <a:ea typeface="+mn-ea"/>
              </a:rPr>
              <a:t>bug</a:t>
            </a:r>
            <a:endParaRPr lang="zh-CN" altLang="en-US" i="1" u="sng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842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需求与设计</a:t>
            </a:r>
            <a:r>
              <a:rPr lang="en-US" altLang="zh-CN" dirty="0"/>
              <a:t>-</a:t>
            </a:r>
            <a:r>
              <a:rPr lang="zh-CN" altLang="en-US" dirty="0"/>
              <a:t>项目意义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776064"/>
          </a:xfrm>
        </p:spPr>
        <p:txBody>
          <a:bodyPr/>
          <a:lstStyle/>
          <a:p>
            <a:r>
              <a:rPr lang="zh-CN" altLang="en-US" dirty="0"/>
              <a:t>项目重要性</a:t>
            </a:r>
            <a:endParaRPr lang="en-US" altLang="zh-CN" dirty="0"/>
          </a:p>
          <a:p>
            <a:pPr lvl="1"/>
            <a:r>
              <a:rPr lang="zh-CN" altLang="en-US" dirty="0"/>
              <a:t>提前体验</a:t>
            </a:r>
            <a:r>
              <a:rPr lang="en-US" altLang="zh-CN" dirty="0"/>
              <a:t>/</a:t>
            </a:r>
            <a:r>
              <a:rPr lang="zh-CN" altLang="en-US" dirty="0"/>
              <a:t>人生重来</a:t>
            </a:r>
            <a:r>
              <a:rPr lang="en-US" altLang="zh-CN" dirty="0"/>
              <a:t>/</a:t>
            </a:r>
            <a:r>
              <a:rPr lang="zh-CN" altLang="en-US" dirty="0"/>
              <a:t>感受未知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74355" y="4627163"/>
            <a:ext cx="8229600" cy="1614264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项目创新性</a:t>
            </a:r>
            <a:endParaRPr lang="en-US" altLang="zh-CN" dirty="0"/>
          </a:p>
          <a:p>
            <a:pPr lvl="1"/>
            <a:r>
              <a:rPr lang="zh-CN" altLang="en-US" dirty="0"/>
              <a:t>四个支线的原创剧情</a:t>
            </a:r>
            <a:endParaRPr lang="en-US" altLang="zh-CN" dirty="0"/>
          </a:p>
          <a:p>
            <a:pPr lvl="1"/>
            <a:r>
              <a:rPr lang="zh-CN" altLang="en-US" dirty="0"/>
              <a:t>剧情内部集成多种游戏</a:t>
            </a:r>
            <a:endParaRPr lang="en-US" altLang="zh-CN" dirty="0"/>
          </a:p>
          <a:p>
            <a:pPr lvl="1"/>
            <a:r>
              <a:rPr lang="zh-CN" altLang="en-US" dirty="0"/>
              <a:t>游戏结局充满未知</a:t>
            </a:r>
            <a:endParaRPr lang="en-US" altLang="zh-CN" dirty="0">
              <a:solidFill>
                <a:srgbClr val="0000FF"/>
              </a:solidFill>
            </a:endParaRPr>
          </a:p>
        </p:txBody>
      </p:sp>
      <p:pic>
        <p:nvPicPr>
          <p:cNvPr id="9" name="内容占位符 4" descr="女性形象">
            <a:extLst>
              <a:ext uri="{FF2B5EF4-FFF2-40B4-BE49-F238E27FC236}">
                <a16:creationId xmlns:a16="http://schemas.microsoft.com/office/drawing/2014/main" xmlns="" id="{2344AF35-0AB2-409C-8843-4961597FA8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783438" y="3246430"/>
            <a:ext cx="914407" cy="914407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FB99083C-ED98-4E68-9FC6-F75C381FF152}"/>
              </a:ext>
            </a:extLst>
          </p:cNvPr>
          <p:cNvGrpSpPr/>
          <p:nvPr/>
        </p:nvGrpSpPr>
        <p:grpSpPr>
          <a:xfrm>
            <a:off x="1295400" y="3316068"/>
            <a:ext cx="1591345" cy="1059647"/>
            <a:chOff x="1541756" y="4050157"/>
            <a:chExt cx="1810288" cy="123125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xmlns="" id="{B25DC1BD-0579-452F-9DBA-B91C27291E88}"/>
                </a:ext>
              </a:extLst>
            </p:cNvPr>
            <p:cNvGrpSpPr/>
            <p:nvPr/>
          </p:nvGrpSpPr>
          <p:grpSpPr>
            <a:xfrm>
              <a:off x="1541756" y="4050157"/>
              <a:ext cx="1810288" cy="931325"/>
              <a:chOff x="4962257" y="4521784"/>
              <a:chExt cx="1810288" cy="931325"/>
            </a:xfrm>
          </p:grpSpPr>
          <p:pic>
            <p:nvPicPr>
              <p:cNvPr id="13" name="图形 6" descr="女学生">
                <a:extLst>
                  <a:ext uri="{FF2B5EF4-FFF2-40B4-BE49-F238E27FC236}">
                    <a16:creationId xmlns:a16="http://schemas.microsoft.com/office/drawing/2014/main" xmlns="" id="{9230EF42-A819-4228-95BC-DE1B07DBE8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5858145" y="452178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4" name="图形 8" descr="男学生">
                <a:extLst>
                  <a:ext uri="{FF2B5EF4-FFF2-40B4-BE49-F238E27FC236}">
                    <a16:creationId xmlns:a16="http://schemas.microsoft.com/office/drawing/2014/main" xmlns="" id="{1A1AAD24-E42B-458D-8032-4F31D1DECB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8"/>
                  </a:ext>
                </a:extLst>
              </a:blip>
              <a:stretch>
                <a:fillRect/>
              </a:stretch>
            </p:blipFill>
            <p:spPr>
              <a:xfrm>
                <a:off x="4962257" y="4538709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xmlns="" id="{3402F51F-F4A0-421A-A264-2D94AA499B08}"/>
                </a:ext>
              </a:extLst>
            </p:cNvPr>
            <p:cNvSpPr txBox="1"/>
            <p:nvPr/>
          </p:nvSpPr>
          <p:spPr>
            <a:xfrm>
              <a:off x="1609431" y="4902036"/>
              <a:ext cx="1656426" cy="3793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ea typeface="+mn-ea"/>
                </a:rPr>
                <a:t>刚入学的新生</a:t>
              </a:r>
            </a:p>
          </p:txBody>
        </p:sp>
      </p:grpSp>
      <p:sp>
        <p:nvSpPr>
          <p:cNvPr id="15" name="对话气泡: 矩形 15">
            <a:extLst>
              <a:ext uri="{FF2B5EF4-FFF2-40B4-BE49-F238E27FC236}">
                <a16:creationId xmlns:a16="http://schemas.microsoft.com/office/drawing/2014/main" xmlns="" id="{16995683-3675-40C4-B9D9-A3D26D3E7230}"/>
              </a:ext>
            </a:extLst>
          </p:cNvPr>
          <p:cNvSpPr/>
          <p:nvPr/>
        </p:nvSpPr>
        <p:spPr>
          <a:xfrm>
            <a:off x="1295400" y="1900499"/>
            <a:ext cx="1893357" cy="1182866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清华生活好多彩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红花绿柳我迷了眼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rgbClr val="FF3300"/>
                </a:solidFill>
              </a:rPr>
              <a:t>要是能先体验一下大学生活就好了</a:t>
            </a:r>
            <a:r>
              <a:rPr lang="en-US" altLang="zh-CN" sz="1600" dirty="0">
                <a:solidFill>
                  <a:srgbClr val="FF3300"/>
                </a:solidFill>
              </a:rPr>
              <a:t>!</a:t>
            </a:r>
            <a:endParaRPr lang="zh-CN" altLang="en-US" sz="1600" dirty="0">
              <a:solidFill>
                <a:srgbClr val="FF3300"/>
              </a:solidFill>
            </a:endParaRPr>
          </a:p>
        </p:txBody>
      </p:sp>
      <p:sp>
        <p:nvSpPr>
          <p:cNvPr id="16" name="对话气泡: 矩形 18">
            <a:extLst>
              <a:ext uri="{FF2B5EF4-FFF2-40B4-BE49-F238E27FC236}">
                <a16:creationId xmlns:a16="http://schemas.microsoft.com/office/drawing/2014/main" xmlns="" id="{0016EB12-A5B6-497F-BC3E-191C9D7FA2F8}"/>
              </a:ext>
            </a:extLst>
          </p:cNvPr>
          <p:cNvSpPr/>
          <p:nvPr/>
        </p:nvSpPr>
        <p:spPr>
          <a:xfrm>
            <a:off x="3405359" y="1892964"/>
            <a:ext cx="2468805" cy="1190401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本科毕业，大家天各一方保研</a:t>
            </a:r>
            <a:r>
              <a:rPr lang="en-US" altLang="zh-CN" sz="1600" dirty="0">
                <a:solidFill>
                  <a:schemeClr val="tx1"/>
                </a:solidFill>
              </a:rPr>
              <a:t>·</a:t>
            </a:r>
            <a:r>
              <a:rPr lang="zh-CN" altLang="en-US" sz="1600" dirty="0">
                <a:solidFill>
                  <a:schemeClr val="tx1"/>
                </a:solidFill>
              </a:rPr>
              <a:t>出国</a:t>
            </a:r>
            <a:r>
              <a:rPr lang="en-US" altLang="zh-CN" sz="1600" dirty="0">
                <a:solidFill>
                  <a:schemeClr val="tx1"/>
                </a:solidFill>
              </a:rPr>
              <a:t>·</a:t>
            </a:r>
            <a:r>
              <a:rPr lang="zh-CN" altLang="en-US" sz="1600" dirty="0">
                <a:solidFill>
                  <a:schemeClr val="tx1"/>
                </a:solidFill>
              </a:rPr>
              <a:t>就业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好怀念青春时光</a:t>
            </a:r>
            <a:r>
              <a:rPr lang="en-US" altLang="zh-CN" sz="1600" dirty="0">
                <a:solidFill>
                  <a:schemeClr val="tx1"/>
                </a:solidFill>
              </a:rPr>
              <a:t>!</a:t>
            </a:r>
          </a:p>
          <a:p>
            <a:pPr algn="ctr"/>
            <a:r>
              <a:rPr lang="zh-CN" altLang="en-US" sz="1600" dirty="0">
                <a:solidFill>
                  <a:srgbClr val="FF3300"/>
                </a:solidFill>
              </a:rPr>
              <a:t>若是时光重来我会怎样？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xmlns="" id="{58344B43-BF03-4C19-BF88-B94ECF11DE37}"/>
              </a:ext>
            </a:extLst>
          </p:cNvPr>
          <p:cNvGrpSpPr/>
          <p:nvPr/>
        </p:nvGrpSpPr>
        <p:grpSpPr>
          <a:xfrm>
            <a:off x="3412429" y="3289913"/>
            <a:ext cx="1656427" cy="1130702"/>
            <a:chOff x="5464717" y="4081025"/>
            <a:chExt cx="1656426" cy="1130700"/>
          </a:xfrm>
        </p:grpSpPr>
        <p:pic>
          <p:nvPicPr>
            <p:cNvPr id="18" name="图形 10" descr="男性形象">
              <a:extLst>
                <a:ext uri="{FF2B5EF4-FFF2-40B4-BE49-F238E27FC236}">
                  <a16:creationId xmlns:a16="http://schemas.microsoft.com/office/drawing/2014/main" xmlns="" id="{5CBAA7F6-7EE5-4E06-946C-82E726FF49B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/>
            </a:stretch>
          </p:blipFill>
          <p:spPr>
            <a:xfrm>
              <a:off x="5709887" y="4081025"/>
              <a:ext cx="914400" cy="914400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3A544DC4-A8AA-4131-ABDF-82325FF7BF2F}"/>
                </a:ext>
              </a:extLst>
            </p:cNvPr>
            <p:cNvSpPr txBox="1"/>
            <p:nvPr/>
          </p:nvSpPr>
          <p:spPr>
            <a:xfrm>
              <a:off x="5464717" y="4873172"/>
              <a:ext cx="1656426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+mn-ea"/>
                  <a:ea typeface="+mn-ea"/>
                </a:rPr>
                <a:t>毕业校友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D838F688-E866-4DE0-91C1-E206FC6B28A4}"/>
              </a:ext>
            </a:extLst>
          </p:cNvPr>
          <p:cNvSpPr txBox="1"/>
          <p:nvPr/>
        </p:nvSpPr>
        <p:spPr>
          <a:xfrm>
            <a:off x="5943600" y="3313901"/>
            <a:ext cx="16564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校外人士</a:t>
            </a:r>
          </a:p>
        </p:txBody>
      </p:sp>
      <p:sp>
        <p:nvSpPr>
          <p:cNvPr id="21" name="对话气泡: 矩形 22">
            <a:extLst>
              <a:ext uri="{FF2B5EF4-FFF2-40B4-BE49-F238E27FC236}">
                <a16:creationId xmlns:a16="http://schemas.microsoft.com/office/drawing/2014/main" xmlns="" id="{C18EC118-03A7-497D-AC3A-98CEAE19BB84}"/>
              </a:ext>
            </a:extLst>
          </p:cNvPr>
          <p:cNvSpPr/>
          <p:nvPr/>
        </p:nvSpPr>
        <p:spPr>
          <a:xfrm>
            <a:off x="6090766" y="1887055"/>
            <a:ext cx="2355792" cy="1196310"/>
          </a:xfrm>
          <a:prstGeom prst="wedgeRect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中国最高学府的学生都在干嘛？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rgbClr val="FF3300"/>
                </a:solidFill>
              </a:rPr>
              <a:t>让我来当一次清华学生！</a:t>
            </a:r>
          </a:p>
        </p:txBody>
      </p:sp>
      <p:graphicFrame>
        <p:nvGraphicFramePr>
          <p:cNvPr id="22" name="图示 21">
            <a:extLst>
              <a:ext uri="{FF2B5EF4-FFF2-40B4-BE49-F238E27FC236}">
                <a16:creationId xmlns:a16="http://schemas.microsoft.com/office/drawing/2014/main" xmlns="" id="{6E9E10DC-7050-4030-A4B7-78862A592D4C}"/>
              </a:ext>
            </a:extLst>
          </p:cNvPr>
          <p:cNvGraphicFramePr/>
          <p:nvPr>
            <p:extLst/>
          </p:nvPr>
        </p:nvGraphicFramePr>
        <p:xfrm>
          <a:off x="6201777" y="4049213"/>
          <a:ext cx="2795946" cy="23021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pic>
        <p:nvPicPr>
          <p:cNvPr id="23" name="图片 22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930" y="4923836"/>
            <a:ext cx="1963851" cy="130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687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集成测试</a:t>
            </a:r>
            <a:r>
              <a:rPr lang="en-US" altLang="zh-CN" dirty="0" smtClean="0"/>
              <a:t>-</a:t>
            </a:r>
            <a:r>
              <a:rPr lang="zh-CN" altLang="en-US" dirty="0" smtClean="0"/>
              <a:t>根据时间线进行黑盒测试</a:t>
            </a:r>
            <a:endParaRPr 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62000" y="1600200"/>
            <a:ext cx="70866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780078"/>
              </a:buClr>
              <a:buFont typeface="Wingdings" pitchFamily="2" charset="2"/>
              <a:buChar char="p"/>
            </a:pPr>
            <a:r>
              <a:rPr lang="zh-CN" altLang="en-US" sz="2200" b="1" dirty="0" smtClean="0">
                <a:latin typeface="+mn-ea"/>
                <a:ea typeface="+mn-ea"/>
                <a:cs typeface="Arial" panose="020B0604020202020204" pitchFamily="34" charset="0"/>
              </a:rPr>
              <a:t>追求游戏完成度</a:t>
            </a:r>
            <a:r>
              <a:rPr lang="en-US" altLang="zh-CN" sz="2200" b="1" dirty="0" smtClean="0">
                <a:latin typeface="+mn-ea"/>
                <a:ea typeface="+mn-ea"/>
                <a:cs typeface="Arial" panose="020B0604020202020204" pitchFamily="34" charset="0"/>
              </a:rPr>
              <a:t>100%</a:t>
            </a:r>
            <a:endParaRPr lang="en-US" altLang="zh-CN" sz="2200" b="1" dirty="0">
              <a:latin typeface="+mn-ea"/>
              <a:ea typeface="+mn-ea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+mn-ea"/>
                <a:ea typeface="+mn-ea"/>
              </a:rPr>
              <a:t>根据游戏设计的时间线进行整体黑盒集成测试，从头到尾过一遍游戏。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19"/>
          <a:stretch/>
        </p:blipFill>
        <p:spPr>
          <a:xfrm>
            <a:off x="304800" y="2585085"/>
            <a:ext cx="4203624" cy="347814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5512" y="61722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游戏时间线（局部）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782" y="2426999"/>
            <a:ext cx="2362200" cy="151069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339401" y="4038600"/>
            <a:ext cx="32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测试举例：挂科退学结局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982" y="4407932"/>
            <a:ext cx="2447027" cy="157666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301143" y="6112143"/>
            <a:ext cx="3270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测试举例：</a:t>
            </a:r>
            <a:r>
              <a:rPr lang="en-US" altLang="zh-CN" dirty="0" smtClean="0">
                <a:latin typeface="+mn-ea"/>
                <a:ea typeface="+mn-ea"/>
              </a:rPr>
              <a:t>2050</a:t>
            </a:r>
            <a:r>
              <a:rPr lang="zh-CN" altLang="en-US" dirty="0" smtClean="0">
                <a:latin typeface="+mn-ea"/>
                <a:ea typeface="+mn-ea"/>
              </a:rPr>
              <a:t>结局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725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27982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</a:rPr>
              <a:t>谢谢聆听，</a:t>
            </a:r>
            <a:endParaRPr lang="en-US" altLang="zh-CN" sz="32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+mn-ea"/>
                <a:ea typeface="+mn-ea"/>
              </a:rPr>
              <a:t>敬请指正！</a:t>
            </a:r>
            <a:endParaRPr lang="en-US" sz="32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0029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需求分析</a:t>
            </a:r>
            <a:r>
              <a:rPr lang="en-US" altLang="zh-CN" dirty="0"/>
              <a:t>-</a:t>
            </a:r>
            <a:r>
              <a:rPr lang="zh-CN" altLang="en-US" dirty="0"/>
              <a:t>用例与各种图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03" y="885686"/>
            <a:ext cx="8229600" cy="437561"/>
          </a:xfrm>
        </p:spPr>
        <p:txBody>
          <a:bodyPr/>
          <a:lstStyle/>
          <a:p>
            <a:r>
              <a:rPr lang="zh-CN" altLang="en-US" dirty="0"/>
              <a:t>用例描述</a:t>
            </a:r>
            <a:r>
              <a:rPr lang="en-US" altLang="zh-CN" dirty="0"/>
              <a:t>(</a:t>
            </a:r>
            <a:r>
              <a:rPr lang="zh-CN" altLang="en-US" dirty="0"/>
              <a:t>部分</a:t>
            </a:r>
            <a:r>
              <a:rPr lang="en-US" altLang="zh-CN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/>
          </p:nvPr>
        </p:nvGraphicFramePr>
        <p:xfrm>
          <a:off x="326257" y="1323247"/>
          <a:ext cx="4125122" cy="262453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4125122">
                  <a:extLst>
                    <a:ext uri="{9D8B030D-6E8A-4147-A177-3AD203B41FA5}">
                      <a16:colId xmlns:a16="http://schemas.microsoft.com/office/drawing/2014/main" xmlns="" val="3788295799"/>
                    </a:ext>
                  </a:extLst>
                </a:gridCol>
              </a:tblGrid>
              <a:tr h="2066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用例：开始一个新游戏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95250007"/>
                  </a:ext>
                </a:extLst>
              </a:tr>
              <a:tr h="2066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简单描述：玩家初始化一个新游戏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375716945"/>
                  </a:ext>
                </a:extLst>
              </a:tr>
              <a:tr h="2066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触发条件：玩家在开始游戏界面中选择“新游戏”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036836952"/>
                  </a:ext>
                </a:extLst>
              </a:tr>
              <a:tr h="2066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前置条件：无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78053173"/>
                  </a:ext>
                </a:extLst>
              </a:tr>
              <a:tr h="2066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后置条件：退出游戏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4114948310"/>
                  </a:ext>
                </a:extLst>
              </a:tr>
              <a:tr h="1557732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基本事件流：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1</a:t>
                      </a:r>
                      <a:r>
                        <a:rPr lang="zh-CN" sz="1400" b="0" kern="100" dirty="0">
                          <a:effectLst/>
                        </a:rPr>
                        <a:t>）玩家点击开始游戏；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2</a:t>
                      </a:r>
                      <a:r>
                        <a:rPr lang="zh-CN" sz="1400" b="0" kern="100" dirty="0">
                          <a:effectLst/>
                        </a:rPr>
                        <a:t>）玩家点击开始新游戏；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3</a:t>
                      </a:r>
                      <a:r>
                        <a:rPr lang="zh-CN" sz="1400" b="0" kern="100" dirty="0">
                          <a:effectLst/>
                        </a:rPr>
                        <a:t>）玩家回答问题获得初始属性；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4</a:t>
                      </a:r>
                      <a:r>
                        <a:rPr lang="zh-CN" sz="1400" b="0" kern="100" dirty="0">
                          <a:effectLst/>
                        </a:rPr>
                        <a:t>）玩家进入模拟学校生活游戏界面；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5</a:t>
                      </a:r>
                      <a:r>
                        <a:rPr lang="zh-CN" sz="1400" b="0" kern="100" dirty="0">
                          <a:effectLst/>
                        </a:rPr>
                        <a:t>）玩家玩游戏；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effectLst/>
                        </a:rPr>
                        <a:t>（</a:t>
                      </a:r>
                      <a:r>
                        <a:rPr lang="en-US" sz="1400" b="0" kern="100" dirty="0">
                          <a:effectLst/>
                        </a:rPr>
                        <a:t>6</a:t>
                      </a:r>
                      <a:r>
                        <a:rPr lang="zh-CN" sz="1400" b="0" kern="100" dirty="0">
                          <a:effectLst/>
                        </a:rPr>
                        <a:t>）退出游戏（游戏自动暂存）。</a:t>
                      </a:r>
                      <a:endParaRPr lang="zh-CN" sz="1400" b="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64307689"/>
                  </a:ext>
                </a:extLst>
              </a:tr>
            </a:tbl>
          </a:graphicData>
        </a:graphic>
      </p:graphicFrame>
      <p:graphicFrame>
        <p:nvGraphicFramePr>
          <p:cNvPr id="24" name="表格 23"/>
          <p:cNvGraphicFramePr>
            <a:graphicFrameLocks noGrp="1"/>
          </p:cNvGraphicFramePr>
          <p:nvPr>
            <p:extLst/>
          </p:nvPr>
        </p:nvGraphicFramePr>
        <p:xfrm>
          <a:off x="4748766" y="1323247"/>
          <a:ext cx="4111767" cy="213360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4111767">
                  <a:extLst>
                    <a:ext uri="{9D8B030D-6E8A-4147-A177-3AD203B41FA5}">
                      <a16:colId xmlns:a16="http://schemas.microsoft.com/office/drawing/2014/main" xmlns="" val="3658281407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用例：模拟社工支线</a:t>
                      </a:r>
                      <a:endParaRPr lang="zh-C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67251322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>
                          <a:effectLst/>
                        </a:rPr>
                        <a:t>简单描述：模拟玩家在学校内的社工活动</a:t>
                      </a:r>
                      <a:endParaRPr lang="zh-C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975378015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触发条件：玩家在地图中点击和社工相关的按钮</a:t>
                      </a:r>
                      <a:endParaRPr lang="zh-C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194869091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前置条件：玩家</a:t>
                      </a:r>
                      <a:r>
                        <a:rPr lang="zh-CN" altLang="en-US" sz="1300" b="0" kern="100" dirty="0">
                          <a:effectLst/>
                        </a:rPr>
                        <a:t>在社团招新中选择加入体育部</a:t>
                      </a:r>
                      <a:endParaRPr lang="zh-C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3828338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>
                          <a:effectLst/>
                        </a:rPr>
                        <a:t>后置条件：玩家进入其他分支或退出游戏；</a:t>
                      </a:r>
                      <a:endParaRPr lang="zh-CN" sz="1300" b="0" kern="1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917967834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基本事件流：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（</a:t>
                      </a:r>
                      <a:r>
                        <a:rPr lang="en-US" sz="1300" b="0" kern="100" dirty="0">
                          <a:effectLst/>
                        </a:rPr>
                        <a:t>1</a:t>
                      </a:r>
                      <a:r>
                        <a:rPr lang="zh-CN" sz="1300" b="0" kern="100" dirty="0">
                          <a:effectLst/>
                        </a:rPr>
                        <a:t>）玩家进入地图界面；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（</a:t>
                      </a:r>
                      <a:r>
                        <a:rPr lang="en-US" sz="1300" b="0" kern="100" dirty="0">
                          <a:effectLst/>
                        </a:rPr>
                        <a:t>2</a:t>
                      </a:r>
                      <a:r>
                        <a:rPr lang="zh-CN" sz="1300" b="0" kern="100" dirty="0">
                          <a:effectLst/>
                        </a:rPr>
                        <a:t>）玩家点击相关的按钮切换到社工支线剧情；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（</a:t>
                      </a:r>
                      <a:r>
                        <a:rPr lang="en-US" sz="1300" b="0" kern="100" dirty="0">
                          <a:effectLst/>
                        </a:rPr>
                        <a:t>3</a:t>
                      </a:r>
                      <a:r>
                        <a:rPr lang="zh-CN" sz="1300" b="0" kern="100" dirty="0">
                          <a:effectLst/>
                        </a:rPr>
                        <a:t>）模拟社工剧情；</a:t>
                      </a:r>
                    </a:p>
                    <a:p>
                      <a:pPr marL="0" algn="just" defTabSz="914400" rtl="0" eaLnBrk="1" latinLnBrk="0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300" b="0" kern="100" dirty="0">
                          <a:effectLst/>
                        </a:rPr>
                        <a:t>（</a:t>
                      </a:r>
                      <a:r>
                        <a:rPr lang="en-US" sz="1300" b="0" kern="100" dirty="0">
                          <a:effectLst/>
                        </a:rPr>
                        <a:t>4</a:t>
                      </a:r>
                      <a:r>
                        <a:rPr lang="zh-CN" sz="1300" b="0" kern="100" dirty="0">
                          <a:effectLst/>
                        </a:rPr>
                        <a:t>）玩家进入其他支线或退出游戏；</a:t>
                      </a:r>
                      <a:endParaRPr lang="zh-CN" sz="1300" b="0" kern="1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51176073"/>
                  </a:ext>
                </a:extLst>
              </a:tr>
            </a:tbl>
          </a:graphicData>
        </a:graphic>
      </p:graphicFrame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70841"/>
            <a:ext cx="5791200" cy="281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  <a:r>
              <a:rPr lang="en-US" altLang="zh-CN" dirty="0"/>
              <a:t>-</a:t>
            </a:r>
            <a:r>
              <a:rPr lang="zh-CN" altLang="en-US" dirty="0"/>
              <a:t>类图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61" y="990600"/>
            <a:ext cx="8229600" cy="437561"/>
          </a:xfrm>
        </p:spPr>
        <p:txBody>
          <a:bodyPr/>
          <a:lstStyle/>
          <a:p>
            <a:r>
              <a:rPr lang="zh-CN" altLang="en-US" dirty="0"/>
              <a:t>类图</a:t>
            </a:r>
            <a:r>
              <a:rPr lang="en-US" altLang="zh-CN" dirty="0"/>
              <a:t>-Win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9" name="内容占位符 2">
            <a:extLst>
              <a:ext uri="{FF2B5EF4-FFF2-40B4-BE49-F238E27FC236}">
                <a16:creationId xmlns:a16="http://schemas.microsoft.com/office/drawing/2014/main" xmlns="" id="{2A071598-8C8B-4E99-A30D-9025BE0265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75"/>
          <a:stretch/>
        </p:blipFill>
        <p:spPr>
          <a:xfrm>
            <a:off x="298761" y="1700095"/>
            <a:ext cx="5950341" cy="395297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975269" y="1600200"/>
            <a:ext cx="2590014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 err="1"/>
              <a:t>WinBase</a:t>
            </a:r>
            <a:r>
              <a:rPr lang="zh-CN" altLang="en-US" dirty="0"/>
              <a:t>派生</a:t>
            </a:r>
          </a:p>
          <a:p>
            <a:pPr lvl="2"/>
            <a:r>
              <a:rPr lang="zh-CN" altLang="en-US" dirty="0"/>
              <a:t>宿舍</a:t>
            </a:r>
          </a:p>
          <a:p>
            <a:pPr lvl="2"/>
            <a:r>
              <a:rPr lang="zh-CN" altLang="en-US" dirty="0"/>
              <a:t>教室</a:t>
            </a:r>
          </a:p>
          <a:p>
            <a:pPr lvl="2"/>
            <a:r>
              <a:rPr lang="zh-CN" altLang="en-US" dirty="0"/>
              <a:t>会议室</a:t>
            </a:r>
          </a:p>
          <a:p>
            <a:pPr lvl="2"/>
            <a:r>
              <a:rPr lang="zh-CN" altLang="en-US" dirty="0"/>
              <a:t>科协</a:t>
            </a:r>
          </a:p>
          <a:p>
            <a:pPr lvl="2"/>
            <a:r>
              <a:rPr lang="en-US" altLang="zh-CN" dirty="0"/>
              <a:t>……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957822" y="3886200"/>
            <a:ext cx="3050111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类成员</a:t>
            </a:r>
            <a:r>
              <a:rPr lang="en-US" altLang="zh-CN" dirty="0"/>
              <a:t>&amp;</a:t>
            </a:r>
            <a:r>
              <a:rPr lang="zh-CN" altLang="en-US" dirty="0"/>
              <a:t>方法</a:t>
            </a:r>
          </a:p>
          <a:p>
            <a:pPr lvl="2"/>
            <a:r>
              <a:rPr lang="en-US" altLang="zh-CN" dirty="0"/>
              <a:t>repaint()</a:t>
            </a:r>
          </a:p>
          <a:p>
            <a:pPr lvl="2"/>
            <a:r>
              <a:rPr lang="en-US" altLang="zh-CN" dirty="0" err="1"/>
              <a:t>MouseListener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4727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  <a:r>
              <a:rPr lang="en-US" altLang="zh-CN" dirty="0"/>
              <a:t>-</a:t>
            </a:r>
            <a:r>
              <a:rPr lang="zh-CN" altLang="en-US" dirty="0"/>
              <a:t>类图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61" y="990600"/>
            <a:ext cx="8229600" cy="437561"/>
          </a:xfrm>
        </p:spPr>
        <p:txBody>
          <a:bodyPr/>
          <a:lstStyle/>
          <a:p>
            <a:r>
              <a:rPr lang="zh-CN" altLang="en-US" dirty="0"/>
              <a:t>类图</a:t>
            </a:r>
            <a:r>
              <a:rPr lang="en-US" altLang="zh-CN" dirty="0"/>
              <a:t>-Event</a:t>
            </a:r>
            <a:r>
              <a:rPr lang="zh-CN" altLang="en-US" dirty="0"/>
              <a:t>部分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1099BBCB-2178-44AD-A6CA-1575F3556B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3"/>
          <a:stretch/>
        </p:blipFill>
        <p:spPr>
          <a:xfrm>
            <a:off x="76200" y="1578017"/>
            <a:ext cx="6287559" cy="427228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975269" y="1600200"/>
            <a:ext cx="3032664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altLang="zh-CN" dirty="0"/>
              <a:t>EventBase</a:t>
            </a:r>
            <a:r>
              <a:rPr lang="zh-CN" altLang="en-US" dirty="0"/>
              <a:t>派生</a:t>
            </a:r>
          </a:p>
          <a:p>
            <a:pPr lvl="2"/>
            <a:r>
              <a:rPr lang="zh-CN" altLang="en-US" dirty="0"/>
              <a:t>宿舍</a:t>
            </a:r>
          </a:p>
          <a:p>
            <a:pPr lvl="2"/>
            <a:r>
              <a:rPr lang="zh-CN" altLang="en-US" dirty="0"/>
              <a:t>教室</a:t>
            </a:r>
          </a:p>
          <a:p>
            <a:pPr lvl="2"/>
            <a:r>
              <a:rPr lang="zh-CN" altLang="en-US" dirty="0"/>
              <a:t>会议室</a:t>
            </a:r>
          </a:p>
          <a:p>
            <a:pPr lvl="2"/>
            <a:r>
              <a:rPr lang="zh-CN" altLang="en-US" dirty="0"/>
              <a:t>科协</a:t>
            </a:r>
          </a:p>
          <a:p>
            <a:pPr lvl="2"/>
            <a:r>
              <a:rPr lang="en-US" altLang="zh-CN" dirty="0"/>
              <a:t>……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957822" y="3886200"/>
            <a:ext cx="3050111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类成员</a:t>
            </a:r>
            <a:r>
              <a:rPr lang="en-US" altLang="zh-CN" dirty="0"/>
              <a:t>&amp;</a:t>
            </a:r>
            <a:r>
              <a:rPr lang="zh-CN" altLang="en-US" dirty="0"/>
              <a:t>方法</a:t>
            </a:r>
          </a:p>
          <a:p>
            <a:pPr lvl="2"/>
            <a:r>
              <a:rPr lang="en-US" altLang="zh-CN" dirty="0" err="1"/>
              <a:t>actOn</a:t>
            </a:r>
            <a:r>
              <a:rPr lang="en-US" altLang="zh-CN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62596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EA9C9786-2EAF-4DF0-952A-721EDCDA6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60" b="6780"/>
          <a:stretch/>
        </p:blipFill>
        <p:spPr>
          <a:xfrm>
            <a:off x="0" y="1428161"/>
            <a:ext cx="6143344" cy="5082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  <a:r>
              <a:rPr lang="en-US" altLang="zh-CN" dirty="0"/>
              <a:t>-</a:t>
            </a:r>
            <a:r>
              <a:rPr lang="zh-CN" altLang="en-US" dirty="0"/>
              <a:t>类图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8761" y="990600"/>
            <a:ext cx="8229600" cy="437561"/>
          </a:xfrm>
        </p:spPr>
        <p:txBody>
          <a:bodyPr/>
          <a:lstStyle/>
          <a:p>
            <a:r>
              <a:rPr lang="zh-CN" altLang="en-US" dirty="0"/>
              <a:t>类图</a:t>
            </a:r>
            <a:r>
              <a:rPr lang="en-US" altLang="zh-CN" dirty="0"/>
              <a:t>-</a:t>
            </a:r>
            <a:r>
              <a:rPr lang="zh-CN" altLang="en-US" dirty="0"/>
              <a:t>内置游戏部分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975269" y="1600200"/>
            <a:ext cx="3032664" cy="2286000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itchFamily="2" charset="2"/>
              <a:buChar char="p"/>
              <a:defRPr sz="22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SzPct val="70000"/>
              <a:buFont typeface="Wingdings" pitchFamily="2" charset="2"/>
              <a:buChar char="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780078"/>
              </a:buClr>
              <a:buFont typeface="Wingdings" panose="05000000000000000000" pitchFamily="2" charset="2"/>
              <a:buChar char="§"/>
              <a:defRPr sz="2000" b="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zh-CN" altLang="en-US" dirty="0"/>
              <a:t>内嵌游戏</a:t>
            </a:r>
          </a:p>
          <a:p>
            <a:pPr lvl="2"/>
            <a:r>
              <a:rPr lang="zh-CN" altLang="en-US" sz="1800" dirty="0"/>
              <a:t>战争迷雾迷宫</a:t>
            </a:r>
          </a:p>
          <a:p>
            <a:pPr lvl="2"/>
            <a:r>
              <a:rPr lang="zh-CN" altLang="en-US" sz="1800" dirty="0"/>
              <a:t>记忆序列</a:t>
            </a:r>
          </a:p>
          <a:p>
            <a:pPr lvl="2"/>
            <a:r>
              <a:rPr lang="zh-CN" altLang="en-US" sz="1800" dirty="0"/>
              <a:t>弹幕游戏</a:t>
            </a:r>
          </a:p>
          <a:p>
            <a:pPr lvl="2"/>
            <a:r>
              <a:rPr lang="en-US" altLang="zh-CN" sz="1800" dirty="0"/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89654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软件设计</a:t>
            </a:r>
            <a:r>
              <a:rPr lang="en-US" altLang="zh-CN" dirty="0"/>
              <a:t>-</a:t>
            </a:r>
            <a:r>
              <a:rPr lang="zh-CN" altLang="en-US" dirty="0"/>
              <a:t>包图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431" y="982925"/>
            <a:ext cx="7991137" cy="54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2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5A34D99D-4537-4F3B-BA64-3CCFD16666C9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grpSp>
        <p:nvGrpSpPr>
          <p:cNvPr id="5" name="组合 3"/>
          <p:cNvGrpSpPr/>
          <p:nvPr/>
        </p:nvGrpSpPr>
        <p:grpSpPr>
          <a:xfrm>
            <a:off x="1430733" y="1524000"/>
            <a:ext cx="6248399" cy="673591"/>
            <a:chOff x="1219200" y="1945294"/>
            <a:chExt cx="6248399" cy="514270"/>
          </a:xfrm>
        </p:grpSpPr>
        <p:sp>
          <p:nvSpPr>
            <p:cNvPr id="6" name="MH_Number_1"/>
            <p:cNvSpPr/>
            <p:nvPr>
              <p:custDataLst>
                <p:tags r:id="rId7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MH_Entry_1"/>
            <p:cNvSpPr/>
            <p:nvPr>
              <p:custDataLst>
                <p:tags r:id="rId8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780078"/>
                  </a:solidFill>
                  <a:latin typeface="+mn-ea"/>
                </a:rPr>
                <a:t>需求与设计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8" name="组合 3">
            <a:extLst>
              <a:ext uri="{FF2B5EF4-FFF2-40B4-BE49-F238E27FC236}">
                <a16:creationId xmlns:a16="http://schemas.microsoft.com/office/drawing/2014/main" xmlns="" id="{B98BBFB2-B23A-4943-8E5E-8FAB95F09A60}"/>
              </a:ext>
            </a:extLst>
          </p:cNvPr>
          <p:cNvGrpSpPr/>
          <p:nvPr/>
        </p:nvGrpSpPr>
        <p:grpSpPr>
          <a:xfrm>
            <a:off x="1430733" y="2626865"/>
            <a:ext cx="6248399" cy="673591"/>
            <a:chOff x="1219200" y="1945294"/>
            <a:chExt cx="6248399" cy="514270"/>
          </a:xfrm>
        </p:grpSpPr>
        <p:sp>
          <p:nvSpPr>
            <p:cNvPr id="9" name="MH_Number_1">
              <a:extLst>
                <a:ext uri="{FF2B5EF4-FFF2-40B4-BE49-F238E27FC236}">
                  <a16:creationId xmlns:a16="http://schemas.microsoft.com/office/drawing/2014/main" xmlns="" id="{FEAC3EFB-4C9C-AE49-A7D1-CA8D0667038A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MH_Entry_1">
              <a:extLst>
                <a:ext uri="{FF2B5EF4-FFF2-40B4-BE49-F238E27FC236}">
                  <a16:creationId xmlns:a16="http://schemas.microsoft.com/office/drawing/2014/main" xmlns="" id="{C7EDE8D2-6F76-E149-A69B-64B24337A4E2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 smtClean="0">
                  <a:solidFill>
                    <a:srgbClr val="FF0000"/>
                  </a:solidFill>
                  <a:latin typeface="+mn-ea"/>
                </a:rPr>
                <a:t>团队工作</a:t>
              </a:r>
              <a:endParaRPr lang="en-US" altLang="zh-CN" sz="2400" b="1" spc="200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11" name="组合 3">
            <a:extLst>
              <a:ext uri="{FF2B5EF4-FFF2-40B4-BE49-F238E27FC236}">
                <a16:creationId xmlns:a16="http://schemas.microsoft.com/office/drawing/2014/main" xmlns="" id="{FAD56585-D6B2-2C4F-924F-09C94A1147DF}"/>
              </a:ext>
            </a:extLst>
          </p:cNvPr>
          <p:cNvGrpSpPr/>
          <p:nvPr/>
        </p:nvGrpSpPr>
        <p:grpSpPr>
          <a:xfrm>
            <a:off x="1430733" y="3729730"/>
            <a:ext cx="6248399" cy="673591"/>
            <a:chOff x="1219200" y="1945294"/>
            <a:chExt cx="6248399" cy="514270"/>
          </a:xfrm>
        </p:grpSpPr>
        <p:sp>
          <p:nvSpPr>
            <p:cNvPr id="12" name="MH_Number_1">
              <a:extLst>
                <a:ext uri="{FF2B5EF4-FFF2-40B4-BE49-F238E27FC236}">
                  <a16:creationId xmlns:a16="http://schemas.microsoft.com/office/drawing/2014/main" xmlns="" id="{AE5A3EEF-956B-AD41-9AA4-7602CE99CED8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MH_Entry_1">
              <a:extLst>
                <a:ext uri="{FF2B5EF4-FFF2-40B4-BE49-F238E27FC236}">
                  <a16:creationId xmlns:a16="http://schemas.microsoft.com/office/drawing/2014/main" xmlns="" id="{98FA1A23-F257-474E-8FD0-5B641D31D74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编码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xmlns="" id="{202457DD-3DE4-4E48-9F44-4D1E23A1819D}"/>
              </a:ext>
            </a:extLst>
          </p:cNvPr>
          <p:cNvGrpSpPr/>
          <p:nvPr/>
        </p:nvGrpSpPr>
        <p:grpSpPr>
          <a:xfrm>
            <a:off x="1430733" y="4832595"/>
            <a:ext cx="6248399" cy="673591"/>
            <a:chOff x="1219200" y="1945294"/>
            <a:chExt cx="6248399" cy="514270"/>
          </a:xfrm>
        </p:grpSpPr>
        <p:sp>
          <p:nvSpPr>
            <p:cNvPr id="15" name="MH_Number_1">
              <a:extLst>
                <a:ext uri="{FF2B5EF4-FFF2-40B4-BE49-F238E27FC236}">
                  <a16:creationId xmlns:a16="http://schemas.microsoft.com/office/drawing/2014/main" xmlns="" id="{754DEC2D-50A7-B746-BF0E-51993362ABCA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219200" y="1945295"/>
              <a:ext cx="859292" cy="514269"/>
            </a:xfrm>
            <a:prstGeom prst="roundRect">
              <a:avLst>
                <a:gd name="adj" fmla="val 7615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400" b="1" dirty="0">
                  <a:solidFill>
                    <a:srgbClr val="FFFFFF"/>
                  </a:solidFill>
                  <a:ea typeface="华文中宋" panose="02010600040101010101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400" b="1" dirty="0">
                <a:solidFill>
                  <a:srgbClr val="FFFFFF"/>
                </a:solidFill>
                <a:ea typeface="华文中宋" panose="0201060004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MH_Entry_1">
              <a:extLst>
                <a:ext uri="{FF2B5EF4-FFF2-40B4-BE49-F238E27FC236}">
                  <a16:creationId xmlns:a16="http://schemas.microsoft.com/office/drawing/2014/main" xmlns="" id="{ED2DE9B6-193E-1345-A0EF-C52449E0E476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2376590" y="1945294"/>
              <a:ext cx="5091009" cy="514269"/>
            </a:xfrm>
            <a:prstGeom prst="roundRect">
              <a:avLst>
                <a:gd name="adj" fmla="val 912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rmAutofit/>
            </a:bodyPr>
            <a:lstStyle/>
            <a:p>
              <a:pPr algn="ctr"/>
              <a:r>
                <a:rPr lang="zh-CN" altLang="en-US" sz="2400" b="1" spc="200" dirty="0">
                  <a:solidFill>
                    <a:srgbClr val="780078"/>
                  </a:solidFill>
                  <a:latin typeface="+mn-ea"/>
                </a:rPr>
                <a:t>测试</a:t>
              </a:r>
              <a:endParaRPr lang="en-US" altLang="zh-CN" sz="2400" b="1" spc="200" dirty="0">
                <a:solidFill>
                  <a:srgbClr val="780078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41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ENTRY"/>
  <p:tag name="ID" val="547117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02121646"/>
  <p:tag name="MH_LIBRARY" val="CONTENTS"/>
  <p:tag name="MH_TYPE" val="NUMBER"/>
  <p:tag name="ID" val="547117"/>
  <p:tag name="MH_ORDER" val="1"/>
</p:tagLst>
</file>

<file path=ppt/theme/theme1.xml><?xml version="1.0" encoding="utf-8"?>
<a:theme xmlns:a="http://schemas.openxmlformats.org/drawingml/2006/main" name="Office 主题">
  <a:themeElements>
    <a:clrScheme name="华丽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课题组通用模板-A.potx" id="{5705D9BD-CF70-4C40-ACCA-0C84CC2B9F35}" vid="{CE69DEA2-5719-4A73-B13A-22986768111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课题组通用模板-A</Template>
  <TotalTime>523</TotalTime>
  <Words>1769</Words>
  <Application>Microsoft Macintosh PowerPoint</Application>
  <PresentationFormat>全屏显示(4:3)</PresentationFormat>
  <Paragraphs>372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1" baseType="lpstr">
      <vt:lpstr>Arial</vt:lpstr>
      <vt:lpstr>Calibri</vt:lpstr>
      <vt:lpstr>Times New Roman</vt:lpstr>
      <vt:lpstr>Verdana</vt:lpstr>
      <vt:lpstr>Wingdings</vt:lpstr>
      <vt:lpstr>等线</vt:lpstr>
      <vt:lpstr>华文中宋</vt:lpstr>
      <vt:lpstr>宋体</vt:lpstr>
      <vt:lpstr>微软雅黑</vt:lpstr>
      <vt:lpstr>Office 主题</vt:lpstr>
      <vt:lpstr>《软件工程》2019秋-课程项目  《清华式学生》终期展示</vt:lpstr>
      <vt:lpstr>目录</vt:lpstr>
      <vt:lpstr>需求与设计-项目意义</vt:lpstr>
      <vt:lpstr>需求分析-用例与各种图</vt:lpstr>
      <vt:lpstr>软件设计-类图</vt:lpstr>
      <vt:lpstr>软件设计-类图</vt:lpstr>
      <vt:lpstr>软件设计-类图</vt:lpstr>
      <vt:lpstr>软件设计-包图</vt:lpstr>
      <vt:lpstr>目录</vt:lpstr>
      <vt:lpstr>团队工作-分工与工作量</vt:lpstr>
      <vt:lpstr>团队工作-分工与工作量</vt:lpstr>
      <vt:lpstr>团队工作-分工与工作量</vt:lpstr>
      <vt:lpstr>团队工作-分工与工作量</vt:lpstr>
      <vt:lpstr>目录</vt:lpstr>
      <vt:lpstr>编码-框架开发</vt:lpstr>
      <vt:lpstr>团队编码</vt:lpstr>
      <vt:lpstr>团队编码</vt:lpstr>
      <vt:lpstr>团队编码</vt:lpstr>
      <vt:lpstr>团队编码</vt:lpstr>
      <vt:lpstr>团队编码</vt:lpstr>
      <vt:lpstr>团队编码</vt:lpstr>
      <vt:lpstr>团队编码</vt:lpstr>
      <vt:lpstr>团队编码</vt:lpstr>
      <vt:lpstr>团队编码</vt:lpstr>
      <vt:lpstr>团队编码</vt:lpstr>
      <vt:lpstr>目录</vt:lpstr>
      <vt:lpstr>自动化单元测试 </vt:lpstr>
      <vt:lpstr>小范围集成测试-实现自己负责的功能</vt:lpstr>
      <vt:lpstr>开发后期-大规模集成测试</vt:lpstr>
      <vt:lpstr>集成测试-根据时间线进行黑盒测试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智能汽车的系统动力学与协同控制</dc:title>
  <dc:creator>Windows 用户</dc:creator>
  <cp:lastModifiedBy>lin yihan</cp:lastModifiedBy>
  <cp:revision>141</cp:revision>
  <dcterms:created xsi:type="dcterms:W3CDTF">2017-05-16T02:50:47Z</dcterms:created>
  <dcterms:modified xsi:type="dcterms:W3CDTF">2019-12-30T07:55:53Z</dcterms:modified>
</cp:coreProperties>
</file>